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72" r:id="rId4"/>
  </p:sldMasterIdLst>
  <p:notesMasterIdLst>
    <p:notesMasterId r:id="rId14"/>
  </p:notesMasterIdLst>
  <p:handoutMasterIdLst>
    <p:handoutMasterId r:id="rId15"/>
  </p:handoutMasterIdLst>
  <p:sldIdLst>
    <p:sldId id="256" r:id="rId5"/>
    <p:sldId id="264" r:id="rId6"/>
    <p:sldId id="262" r:id="rId7"/>
    <p:sldId id="263" r:id="rId8"/>
    <p:sldId id="261" r:id="rId9"/>
    <p:sldId id="265" r:id="rId10"/>
    <p:sldId id="259" r:id="rId11"/>
    <p:sldId id="266" r:id="rId12"/>
    <p:sldId id="260" r:id="rId13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48" autoAdjust="0"/>
  </p:normalViewPr>
  <p:slideViewPr>
    <p:cSldViewPr snapToGrid="0">
      <p:cViewPr varScale="1">
        <p:scale>
          <a:sx n="56" d="100"/>
          <a:sy n="56" d="100"/>
        </p:scale>
        <p:origin x="126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1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svg"/><Relationship Id="rId1" Type="http://schemas.openxmlformats.org/officeDocument/2006/relationships/image" Target="../media/image5.png"/><Relationship Id="rId6" Type="http://schemas.openxmlformats.org/officeDocument/2006/relationships/image" Target="../media/image7.svg"/><Relationship Id="rId5" Type="http://schemas.openxmlformats.org/officeDocument/2006/relationships/image" Target="../media/image7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svg"/><Relationship Id="rId1" Type="http://schemas.openxmlformats.org/officeDocument/2006/relationships/image" Target="../media/image5.png"/><Relationship Id="rId6" Type="http://schemas.openxmlformats.org/officeDocument/2006/relationships/image" Target="../media/image7.svg"/><Relationship Id="rId5" Type="http://schemas.openxmlformats.org/officeDocument/2006/relationships/image" Target="../media/image7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9C16A6-8C48-4165-8DAF-8C957C12A8FA}" type="doc">
      <dgm:prSet loTypeId="urn:microsoft.com/office/officeart/2018/2/layout/IconLabelList" loCatId="icon" qsTypeId="urn:microsoft.com/office/officeart/2005/8/quickstyle/simple4" qsCatId="simple" csTypeId="urn:microsoft.com/office/officeart/2018/5/colors/Iconchunking_neutralbg_colorful1" csCatId="colorful" phldr="1"/>
      <dgm:spPr/>
    </dgm:pt>
    <dgm:pt modelId="{701D68F5-42F8-47BC-8FED-84C50F595DF0}">
      <dgm:prSet phldrT="[Text]" custT="1"/>
      <dgm:spPr/>
      <dgm:t>
        <a:bodyPr rtlCol="0"/>
        <a:lstStyle/>
        <a:p>
          <a:pPr rtl="0">
            <a:lnSpc>
              <a:spcPct val="100000"/>
            </a:lnSpc>
          </a:pPr>
          <a:r>
            <a:rPr lang="ru-RU" sz="1400" b="1" dirty="0" smtClean="0"/>
            <a:t>Мобильные данные</a:t>
          </a:r>
        </a:p>
        <a:p>
          <a:pPr rtl="0">
            <a:lnSpc>
              <a:spcPct val="100000"/>
            </a:lnSpc>
          </a:pPr>
          <a:r>
            <a:rPr lang="ru-RU" sz="1400" dirty="0" smtClean="0"/>
            <a:t> (</a:t>
          </a:r>
          <a:r>
            <a:rPr lang="ru-RU" sz="1400" dirty="0" err="1" smtClean="0"/>
            <a:t>геолокационные</a:t>
          </a:r>
          <a:r>
            <a:rPr lang="ru-RU" sz="1400" dirty="0" smtClean="0"/>
            <a:t> и звонки в экстренные службы с мобильных номеров)</a:t>
          </a:r>
          <a:endParaRPr lang="ru-RU" sz="1400" noProof="0" dirty="0"/>
        </a:p>
      </dgm:t>
    </dgm:pt>
    <dgm:pt modelId="{9617668C-C38C-4017-8DDF-37855B15D110}" type="parTrans" cxnId="{C4BA385D-31ED-40EF-A5D6-98DFBA64E71A}">
      <dgm:prSet/>
      <dgm:spPr/>
      <dgm:t>
        <a:bodyPr rtlCol="0"/>
        <a:lstStyle/>
        <a:p>
          <a:pPr rtl="0"/>
          <a:endParaRPr lang="ru-RU" noProof="0" dirty="0"/>
        </a:p>
      </dgm:t>
    </dgm:pt>
    <dgm:pt modelId="{0C95B389-AC0C-4055-9AA3-38815EFC8B0A}" type="sibTrans" cxnId="{C4BA385D-31ED-40EF-A5D6-98DFBA64E71A}">
      <dgm:prSet/>
      <dgm:spPr/>
      <dgm:t>
        <a:bodyPr rtlCol="0"/>
        <a:lstStyle/>
        <a:p>
          <a:pPr rtl="0"/>
          <a:endParaRPr lang="ru-RU" noProof="0" dirty="0"/>
        </a:p>
      </dgm:t>
    </dgm:pt>
    <dgm:pt modelId="{91A66877-AC1C-46D9-BF2C-6024B638DEA9}">
      <dgm:prSet phldrT="[Text]"/>
      <dgm:spPr/>
      <dgm:t>
        <a:bodyPr rtlCol="0"/>
        <a:lstStyle/>
        <a:p>
          <a:pPr rtl="0">
            <a:lnSpc>
              <a:spcPct val="100000"/>
            </a:lnSpc>
          </a:pPr>
          <a:endParaRPr lang="ru-RU" dirty="0" smtClean="0"/>
        </a:p>
        <a:p>
          <a:pPr rtl="0">
            <a:lnSpc>
              <a:spcPct val="100000"/>
            </a:lnSpc>
          </a:pPr>
          <a:r>
            <a:rPr lang="ru-RU" b="1" dirty="0" smtClean="0"/>
            <a:t>Открытые данные/данные </a:t>
          </a:r>
          <a:r>
            <a:rPr lang="ru-RU" b="1" dirty="0" err="1" smtClean="0"/>
            <a:t>Акимата</a:t>
          </a:r>
          <a:r>
            <a:rPr lang="ru-RU" b="1" dirty="0" smtClean="0"/>
            <a:t> города Алматы</a:t>
          </a:r>
        </a:p>
        <a:p>
          <a:pPr rtl="0">
            <a:lnSpc>
              <a:spcPct val="100000"/>
            </a:lnSpc>
          </a:pPr>
          <a:r>
            <a:rPr lang="ru-RU" dirty="0" smtClean="0"/>
            <a:t> (официальная статистика по заражениям) </a:t>
          </a:r>
          <a:endParaRPr lang="ru-RU" noProof="0" dirty="0"/>
        </a:p>
      </dgm:t>
    </dgm:pt>
    <dgm:pt modelId="{913FED05-DF41-48A7-B1F8-81937A468EF9}" type="parTrans" cxnId="{7F0DAB6F-9257-4F2D-B31A-3418F73F6952}">
      <dgm:prSet/>
      <dgm:spPr/>
      <dgm:t>
        <a:bodyPr rtlCol="0"/>
        <a:lstStyle/>
        <a:p>
          <a:pPr rtl="0"/>
          <a:endParaRPr lang="ru-RU" noProof="0" dirty="0"/>
        </a:p>
      </dgm:t>
    </dgm:pt>
    <dgm:pt modelId="{BFCE4A28-C381-46FF-935A-B11534EF7D87}" type="sibTrans" cxnId="{7F0DAB6F-9257-4F2D-B31A-3418F73F6952}">
      <dgm:prSet/>
      <dgm:spPr/>
      <dgm:t>
        <a:bodyPr rtlCol="0"/>
        <a:lstStyle/>
        <a:p>
          <a:pPr rtl="0"/>
          <a:endParaRPr lang="ru-RU" noProof="0" dirty="0"/>
        </a:p>
      </dgm:t>
    </dgm:pt>
    <dgm:pt modelId="{76CC3289-2662-43F0-A3C6-BA04A135F08C}">
      <dgm:prSet phldrT="[Text]"/>
      <dgm:spPr/>
      <dgm:t>
        <a:bodyPr rtlCol="0"/>
        <a:lstStyle/>
        <a:p>
          <a:pPr rtl="0">
            <a:lnSpc>
              <a:spcPct val="100000"/>
            </a:lnSpc>
          </a:pPr>
          <a:endParaRPr lang="ru-RU" b="1" dirty="0" smtClean="0"/>
        </a:p>
        <a:p>
          <a:pPr rtl="0">
            <a:lnSpc>
              <a:spcPct val="100000"/>
            </a:lnSpc>
          </a:pPr>
          <a:r>
            <a:rPr lang="ru-RU" b="1" dirty="0" smtClean="0"/>
            <a:t>Внешние данные</a:t>
          </a:r>
        </a:p>
        <a:p>
          <a:pPr rtl="0">
            <a:lnSpc>
              <a:spcPct val="100000"/>
            </a:lnSpc>
          </a:pPr>
          <a:r>
            <a:rPr lang="ru-RU" dirty="0" smtClean="0"/>
            <a:t> (динамика изменения передвижения граждан от </a:t>
          </a:r>
          <a:r>
            <a:rPr lang="en-US" dirty="0" smtClean="0"/>
            <a:t>Google</a:t>
          </a:r>
          <a:r>
            <a:rPr lang="ru-RU" dirty="0" smtClean="0"/>
            <a:t>)</a:t>
          </a:r>
          <a:endParaRPr lang="ru-RU" noProof="0" dirty="0"/>
        </a:p>
      </dgm:t>
    </dgm:pt>
    <dgm:pt modelId="{D46DB4DA-1442-4ECE-89FE-BBB1E3489E3D}" type="parTrans" cxnId="{0400886E-8A1A-44C2-95A7-DB0EF4911494}">
      <dgm:prSet/>
      <dgm:spPr/>
      <dgm:t>
        <a:bodyPr rtlCol="0"/>
        <a:lstStyle/>
        <a:p>
          <a:pPr rtl="0"/>
          <a:endParaRPr lang="ru-RU" noProof="0" dirty="0"/>
        </a:p>
      </dgm:t>
    </dgm:pt>
    <dgm:pt modelId="{FA28C9D6-476E-43CD-BA23-D6D990FD78D0}" type="sibTrans" cxnId="{0400886E-8A1A-44C2-95A7-DB0EF4911494}">
      <dgm:prSet/>
      <dgm:spPr/>
      <dgm:t>
        <a:bodyPr rtlCol="0"/>
        <a:lstStyle/>
        <a:p>
          <a:pPr rtl="0"/>
          <a:endParaRPr lang="ru-RU" noProof="0" dirty="0"/>
        </a:p>
      </dgm:t>
    </dgm:pt>
    <dgm:pt modelId="{8994D886-A75F-411A-A9D7-D31991FF12BD}" type="pres">
      <dgm:prSet presAssocID="{7D9C16A6-8C48-4165-8DAF-8C957C12A8FA}" presName="root" presStyleCnt="0">
        <dgm:presLayoutVars>
          <dgm:dir/>
          <dgm:resizeHandles val="exact"/>
        </dgm:presLayoutVars>
      </dgm:prSet>
      <dgm:spPr/>
    </dgm:pt>
    <dgm:pt modelId="{E1DBA6D5-BD14-4CD2-A0CC-80F867FEFA81}" type="pres">
      <dgm:prSet presAssocID="{701D68F5-42F8-47BC-8FED-84C50F595DF0}" presName="compNode" presStyleCnt="0"/>
      <dgm:spPr/>
    </dgm:pt>
    <dgm:pt modelId="{19A8DC21-3E65-409D-AD53-DA51BB9198A0}" type="pres">
      <dgm:prSet presAssocID="{701D68F5-42F8-47BC-8FED-84C50F595DF0}" presName="iconRect" presStyleLbl="node1" presStyleIdx="0" presStyleCnt="3" custAng="0" custScaleX="92547" custScaleY="95140" custLinFactNeighborX="-1262" custLinFactNeighborY="-50317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twork"/>
        </a:ext>
      </dgm:extLst>
    </dgm:pt>
    <dgm:pt modelId="{B9F90A48-FF94-4C94-A587-0190406F6FD3}" type="pres">
      <dgm:prSet presAssocID="{701D68F5-42F8-47BC-8FED-84C50F595DF0}" presName="spaceRect" presStyleCnt="0"/>
      <dgm:spPr/>
    </dgm:pt>
    <dgm:pt modelId="{A99B5DD6-89E9-4537-B415-4205CEB9323A}" type="pres">
      <dgm:prSet presAssocID="{701D68F5-42F8-47BC-8FED-84C50F595DF0}" presName="textRect" presStyleLbl="revTx" presStyleIdx="0" presStyleCnt="3" custScaleY="196272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8B391436-B9B0-45BD-A57F-792D6376D868}" type="pres">
      <dgm:prSet presAssocID="{0C95B389-AC0C-4055-9AA3-38815EFC8B0A}" presName="sibTrans" presStyleCnt="0"/>
      <dgm:spPr/>
    </dgm:pt>
    <dgm:pt modelId="{95872155-C45D-46D3-874C-D838089A06F8}" type="pres">
      <dgm:prSet presAssocID="{91A66877-AC1C-46D9-BF2C-6024B638DEA9}" presName="compNode" presStyleCnt="0"/>
      <dgm:spPr/>
    </dgm:pt>
    <dgm:pt modelId="{CE9DF0E8-B0DE-4E1E-9FF4-6006AD8428DB}" type="pres">
      <dgm:prSet presAssocID="{91A66877-AC1C-46D9-BF2C-6024B638DEA9}" presName="iconRect" presStyleLbl="node1" presStyleIdx="1" presStyleCnt="3" custScaleX="84067" custScaleY="80653" custLinFactNeighborX="-1610" custLinFactNeighborY="-2788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atellite"/>
        </a:ext>
      </dgm:extLst>
    </dgm:pt>
    <dgm:pt modelId="{AA0423A1-55B2-45E9-BFE7-3FBE5BDA65ED}" type="pres">
      <dgm:prSet presAssocID="{91A66877-AC1C-46D9-BF2C-6024B638DEA9}" presName="spaceRect" presStyleCnt="0"/>
      <dgm:spPr/>
    </dgm:pt>
    <dgm:pt modelId="{55120873-6F5C-4053-8EAD-6287A7F1097E}" type="pres">
      <dgm:prSet presAssocID="{91A66877-AC1C-46D9-BF2C-6024B638DEA9}" presName="textRect" presStyleLbl="revTx" presStyleIdx="1" presStyleCnt="3" custScaleY="271196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F679C986-30E4-4F0A-A3A6-CAE528BFED76}" type="pres">
      <dgm:prSet presAssocID="{BFCE4A28-C381-46FF-935A-B11534EF7D87}" presName="sibTrans" presStyleCnt="0"/>
      <dgm:spPr/>
    </dgm:pt>
    <dgm:pt modelId="{2EC2FDE3-8908-45C7-A3FD-EB370213FE69}" type="pres">
      <dgm:prSet presAssocID="{76CC3289-2662-43F0-A3C6-BA04A135F08C}" presName="compNode" presStyleCnt="0"/>
      <dgm:spPr/>
    </dgm:pt>
    <dgm:pt modelId="{6DB1FE51-13D0-4A38-AD6E-48D4371A1AF3}" type="pres">
      <dgm:prSet presAssocID="{76CC3289-2662-43F0-A3C6-BA04A135F08C}" presName="iconRect" presStyleLbl="node1" presStyleIdx="2" presStyleCnt="3" custScaleX="75587" custScaleY="80742" custLinFactNeighborX="-1545" custLinFactNeighborY="-3904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nk"/>
        </a:ext>
      </dgm:extLst>
    </dgm:pt>
    <dgm:pt modelId="{0928538A-05CC-4A79-BD5D-92F985D1EEE5}" type="pres">
      <dgm:prSet presAssocID="{76CC3289-2662-43F0-A3C6-BA04A135F08C}" presName="spaceRect" presStyleCnt="0"/>
      <dgm:spPr/>
    </dgm:pt>
    <dgm:pt modelId="{133097FC-B1F8-4953-B0AB-E8E73D968D1C}" type="pres">
      <dgm:prSet presAssocID="{76CC3289-2662-43F0-A3C6-BA04A135F08C}" presName="textRect" presStyleLbl="revTx" presStyleIdx="2" presStyleCnt="3" custScaleY="249913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0DAB6F-9257-4F2D-B31A-3418F73F6952}" srcId="{7D9C16A6-8C48-4165-8DAF-8C957C12A8FA}" destId="{91A66877-AC1C-46D9-BF2C-6024B638DEA9}" srcOrd="1" destOrd="0" parTransId="{913FED05-DF41-48A7-B1F8-81937A468EF9}" sibTransId="{BFCE4A28-C381-46FF-935A-B11534EF7D87}"/>
    <dgm:cxn modelId="{05A920DF-F275-442A-AE4E-321A812BD608}" type="presOf" srcId="{7D9C16A6-8C48-4165-8DAF-8C957C12A8FA}" destId="{8994D886-A75F-411A-A9D7-D31991FF12BD}" srcOrd="0" destOrd="0" presId="urn:microsoft.com/office/officeart/2018/2/layout/IconLabelList"/>
    <dgm:cxn modelId="{C4BA385D-31ED-40EF-A5D6-98DFBA64E71A}" srcId="{7D9C16A6-8C48-4165-8DAF-8C957C12A8FA}" destId="{701D68F5-42F8-47BC-8FED-84C50F595DF0}" srcOrd="0" destOrd="0" parTransId="{9617668C-C38C-4017-8DDF-37855B15D110}" sibTransId="{0C95B389-AC0C-4055-9AA3-38815EFC8B0A}"/>
    <dgm:cxn modelId="{51C9C716-0C8A-4862-A43F-A9047F6A6ECE}" type="presOf" srcId="{701D68F5-42F8-47BC-8FED-84C50F595DF0}" destId="{A99B5DD6-89E9-4537-B415-4205CEB9323A}" srcOrd="0" destOrd="0" presId="urn:microsoft.com/office/officeart/2018/2/layout/IconLabelList"/>
    <dgm:cxn modelId="{634ABEFF-3AC1-45CD-BF32-24D2F6D73D7C}" type="presOf" srcId="{76CC3289-2662-43F0-A3C6-BA04A135F08C}" destId="{133097FC-B1F8-4953-B0AB-E8E73D968D1C}" srcOrd="0" destOrd="0" presId="urn:microsoft.com/office/officeart/2018/2/layout/IconLabelList"/>
    <dgm:cxn modelId="{0400886E-8A1A-44C2-95A7-DB0EF4911494}" srcId="{7D9C16A6-8C48-4165-8DAF-8C957C12A8FA}" destId="{76CC3289-2662-43F0-A3C6-BA04A135F08C}" srcOrd="2" destOrd="0" parTransId="{D46DB4DA-1442-4ECE-89FE-BBB1E3489E3D}" sibTransId="{FA28C9D6-476E-43CD-BA23-D6D990FD78D0}"/>
    <dgm:cxn modelId="{639634AD-5727-49C2-9E58-EB6075215446}" type="presOf" srcId="{91A66877-AC1C-46D9-BF2C-6024B638DEA9}" destId="{55120873-6F5C-4053-8EAD-6287A7F1097E}" srcOrd="0" destOrd="0" presId="urn:microsoft.com/office/officeart/2018/2/layout/IconLabelList"/>
    <dgm:cxn modelId="{CF59BB9E-C8FC-4C34-8006-3277F29FB6DE}" type="presParOf" srcId="{8994D886-A75F-411A-A9D7-D31991FF12BD}" destId="{E1DBA6D5-BD14-4CD2-A0CC-80F867FEFA81}" srcOrd="0" destOrd="0" presId="urn:microsoft.com/office/officeart/2018/2/layout/IconLabelList"/>
    <dgm:cxn modelId="{866C03AD-DD5B-4277-8831-0C127DF86F35}" type="presParOf" srcId="{E1DBA6D5-BD14-4CD2-A0CC-80F867FEFA81}" destId="{19A8DC21-3E65-409D-AD53-DA51BB9198A0}" srcOrd="0" destOrd="0" presId="urn:microsoft.com/office/officeart/2018/2/layout/IconLabelList"/>
    <dgm:cxn modelId="{128FBF1B-109A-47F9-B440-D03F4626A9BA}" type="presParOf" srcId="{E1DBA6D5-BD14-4CD2-A0CC-80F867FEFA81}" destId="{B9F90A48-FF94-4C94-A587-0190406F6FD3}" srcOrd="1" destOrd="0" presId="urn:microsoft.com/office/officeart/2018/2/layout/IconLabelList"/>
    <dgm:cxn modelId="{8670118E-E162-4F28-99EA-949C482C4F26}" type="presParOf" srcId="{E1DBA6D5-BD14-4CD2-A0CC-80F867FEFA81}" destId="{A99B5DD6-89E9-4537-B415-4205CEB9323A}" srcOrd="2" destOrd="0" presId="urn:microsoft.com/office/officeart/2018/2/layout/IconLabelList"/>
    <dgm:cxn modelId="{6A09E131-C1FE-47FA-BD91-6D46F7DB3AD7}" type="presParOf" srcId="{8994D886-A75F-411A-A9D7-D31991FF12BD}" destId="{8B391436-B9B0-45BD-A57F-792D6376D868}" srcOrd="1" destOrd="0" presId="urn:microsoft.com/office/officeart/2018/2/layout/IconLabelList"/>
    <dgm:cxn modelId="{D7D85FB5-4AD1-46B7-8E53-62D3F1F869BE}" type="presParOf" srcId="{8994D886-A75F-411A-A9D7-D31991FF12BD}" destId="{95872155-C45D-46D3-874C-D838089A06F8}" srcOrd="2" destOrd="0" presId="urn:microsoft.com/office/officeart/2018/2/layout/IconLabelList"/>
    <dgm:cxn modelId="{E4340D53-7996-4180-832E-9DD471AE3441}" type="presParOf" srcId="{95872155-C45D-46D3-874C-D838089A06F8}" destId="{CE9DF0E8-B0DE-4E1E-9FF4-6006AD8428DB}" srcOrd="0" destOrd="0" presId="urn:microsoft.com/office/officeart/2018/2/layout/IconLabelList"/>
    <dgm:cxn modelId="{EEB70DE9-0FCA-47C6-AB9E-ED5E83AF66B7}" type="presParOf" srcId="{95872155-C45D-46D3-874C-D838089A06F8}" destId="{AA0423A1-55B2-45E9-BFE7-3FBE5BDA65ED}" srcOrd="1" destOrd="0" presId="urn:microsoft.com/office/officeart/2018/2/layout/IconLabelList"/>
    <dgm:cxn modelId="{1384D7CB-9E90-4E13-BA30-2421855CB9F9}" type="presParOf" srcId="{95872155-C45D-46D3-874C-D838089A06F8}" destId="{55120873-6F5C-4053-8EAD-6287A7F1097E}" srcOrd="2" destOrd="0" presId="urn:microsoft.com/office/officeart/2018/2/layout/IconLabelList"/>
    <dgm:cxn modelId="{0C47C2BA-718A-4D21-8A25-157E23BE208B}" type="presParOf" srcId="{8994D886-A75F-411A-A9D7-D31991FF12BD}" destId="{F679C986-30E4-4F0A-A3A6-CAE528BFED76}" srcOrd="3" destOrd="0" presId="urn:microsoft.com/office/officeart/2018/2/layout/IconLabelList"/>
    <dgm:cxn modelId="{85792AED-F1AA-4AFB-8C0D-180EEBEC52F2}" type="presParOf" srcId="{8994D886-A75F-411A-A9D7-D31991FF12BD}" destId="{2EC2FDE3-8908-45C7-A3FD-EB370213FE69}" srcOrd="4" destOrd="0" presId="urn:microsoft.com/office/officeart/2018/2/layout/IconLabelList"/>
    <dgm:cxn modelId="{D71858A8-07B6-4E2A-AE55-4CBB5A176FAF}" type="presParOf" srcId="{2EC2FDE3-8908-45C7-A3FD-EB370213FE69}" destId="{6DB1FE51-13D0-4A38-AD6E-48D4371A1AF3}" srcOrd="0" destOrd="0" presId="urn:microsoft.com/office/officeart/2018/2/layout/IconLabelList"/>
    <dgm:cxn modelId="{49C82510-3B59-4CF0-B2E9-AC9595C8150B}" type="presParOf" srcId="{2EC2FDE3-8908-45C7-A3FD-EB370213FE69}" destId="{0928538A-05CC-4A79-BD5D-92F985D1EEE5}" srcOrd="1" destOrd="0" presId="urn:microsoft.com/office/officeart/2018/2/layout/IconLabelList"/>
    <dgm:cxn modelId="{5B4A17CB-8447-41F2-94A1-DD7F7A76F118}" type="presParOf" srcId="{2EC2FDE3-8908-45C7-A3FD-EB370213FE69}" destId="{133097FC-B1F8-4953-B0AB-E8E73D968D1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5AA53B-3EEE-4DE4-BB81-9044890C2946}" type="doc">
      <dgm:prSet loTypeId="urn:microsoft.com/office/officeart/2008/layout/VerticalCurvedList" loCatId="list" qsTypeId="urn:microsoft.com/office/officeart/2005/8/quickstyle/simple4" qsCatId="simple" csTypeId="urn:microsoft.com/office/officeart/2005/8/colors/accent2_2" csCatId="accent2" phldr="1"/>
      <dgm:spPr/>
      <dgm:t>
        <a:bodyPr rtlCol="0"/>
        <a:lstStyle/>
        <a:p>
          <a:pPr rtl="0"/>
          <a:endParaRPr lang="en-US"/>
        </a:p>
      </dgm:t>
    </dgm:pt>
    <dgm:pt modelId="{6750AC01-D39D-4F3A-9DC8-2A211EE986A2}">
      <dgm:prSet phldrT="[Text]"/>
      <dgm:spPr/>
      <dgm:t>
        <a:bodyPr rtlCol="0"/>
        <a:lstStyle/>
        <a:p>
          <a:pPr rtl="0">
            <a:lnSpc>
              <a:spcPct val="100000"/>
            </a:lnSpc>
          </a:pPr>
          <a:r>
            <a:rPr lang="ru-RU" smtClean="0"/>
            <a:t>международный </a:t>
          </a:r>
          <a:r>
            <a:rPr lang="ru-RU" dirty="0" smtClean="0"/>
            <a:t>принцип «минимизации данных»</a:t>
          </a:r>
          <a:r>
            <a:rPr lang="ru-RU" noProof="0" dirty="0"/>
            <a:t>	</a:t>
          </a:r>
        </a:p>
      </dgm:t>
    </dgm:pt>
    <dgm:pt modelId="{720680DC-AAA4-4434-A582-60EBCC5BA355}" type="parTrans" cxnId="{0B5DAE5F-BCDC-4BF7-A6E7-CF856886A64D}">
      <dgm:prSet/>
      <dgm:spPr/>
      <dgm:t>
        <a:bodyPr rtlCol="0"/>
        <a:lstStyle/>
        <a:p>
          <a:pPr rtl="0"/>
          <a:endParaRPr lang="ru-RU" noProof="0" dirty="0"/>
        </a:p>
      </dgm:t>
    </dgm:pt>
    <dgm:pt modelId="{CA077D98-8478-47EA-B6A9-99ACE60C64D4}" type="sibTrans" cxnId="{0B5DAE5F-BCDC-4BF7-A6E7-CF856886A64D}">
      <dgm:prSet/>
      <dgm:spPr/>
      <dgm:t>
        <a:bodyPr rtlCol="0"/>
        <a:lstStyle/>
        <a:p>
          <a:pPr rtl="0"/>
          <a:endParaRPr lang="ru-RU" noProof="0" dirty="0"/>
        </a:p>
      </dgm:t>
    </dgm:pt>
    <dgm:pt modelId="{0BEF68B8-1228-47BB-83B5-7B9CD1E3F84E}">
      <dgm:prSet phldrT="[Text]"/>
      <dgm:spPr/>
      <dgm:t>
        <a:bodyPr rtlCol="0"/>
        <a:lstStyle/>
        <a:p>
          <a:pPr rtl="0">
            <a:lnSpc>
              <a:spcPct val="100000"/>
            </a:lnSpc>
          </a:pPr>
          <a:r>
            <a:rPr lang="ru-RU" dirty="0" smtClean="0"/>
            <a:t>международный принцип «ограничения обработки заранее определенной целью»</a:t>
          </a:r>
          <a:endParaRPr lang="ru-RU" noProof="0" dirty="0"/>
        </a:p>
      </dgm:t>
    </dgm:pt>
    <dgm:pt modelId="{ED3A4BC2-B75A-4952-A38B-A42B5995DF05}" type="parTrans" cxnId="{EDEF4F82-1237-4639-A0F7-385C1897CE66}">
      <dgm:prSet/>
      <dgm:spPr/>
      <dgm:t>
        <a:bodyPr rtlCol="0"/>
        <a:lstStyle/>
        <a:p>
          <a:pPr rtl="0"/>
          <a:endParaRPr lang="ru-RU" noProof="0" dirty="0"/>
        </a:p>
      </dgm:t>
    </dgm:pt>
    <dgm:pt modelId="{FD949706-EDCC-4ADC-8EDF-8EDA49C92325}" type="sibTrans" cxnId="{EDEF4F82-1237-4639-A0F7-385C1897CE66}">
      <dgm:prSet/>
      <dgm:spPr/>
      <dgm:t>
        <a:bodyPr rtlCol="0"/>
        <a:lstStyle/>
        <a:p>
          <a:pPr rtl="0"/>
          <a:endParaRPr lang="ru-RU" noProof="0" dirty="0"/>
        </a:p>
      </dgm:t>
    </dgm:pt>
    <dgm:pt modelId="{5605D28D-2CE6-4513-8566-952984E21E14}">
      <dgm:prSet phldrT="[Text]"/>
      <dgm:spPr/>
      <dgm:t>
        <a:bodyPr rtlCol="0"/>
        <a:lstStyle/>
        <a:p>
          <a:pPr rtl="0">
            <a:lnSpc>
              <a:spcPct val="100000"/>
            </a:lnSpc>
          </a:pPr>
          <a:r>
            <a:rPr lang="ru-RU" dirty="0" smtClean="0"/>
            <a:t>Обезличивание персональных данных</a:t>
          </a:r>
          <a:endParaRPr lang="ru-RU" noProof="0" dirty="0"/>
        </a:p>
      </dgm:t>
    </dgm:pt>
    <dgm:pt modelId="{EB15AB98-362B-4E70-A3DA-995FC3E8BA79}" type="parTrans" cxnId="{FAF3F884-F0CF-440F-8CB1-B7648AB1B138}">
      <dgm:prSet/>
      <dgm:spPr/>
      <dgm:t>
        <a:bodyPr rtlCol="0"/>
        <a:lstStyle/>
        <a:p>
          <a:pPr rtl="0"/>
          <a:endParaRPr lang="ru-RU" noProof="0" dirty="0"/>
        </a:p>
      </dgm:t>
    </dgm:pt>
    <dgm:pt modelId="{823D1971-2C4D-4EC5-A874-2F463DE37109}" type="sibTrans" cxnId="{FAF3F884-F0CF-440F-8CB1-B7648AB1B138}">
      <dgm:prSet/>
      <dgm:spPr/>
      <dgm:t>
        <a:bodyPr rtlCol="0"/>
        <a:lstStyle/>
        <a:p>
          <a:pPr rtl="0"/>
          <a:endParaRPr lang="ru-RU" noProof="0" dirty="0"/>
        </a:p>
      </dgm:t>
    </dgm:pt>
    <dgm:pt modelId="{57806726-6E60-4ACC-9C1C-7DF9CC365A10}" type="pres">
      <dgm:prSet presAssocID="{7E5AA53B-3EEE-4DE4-BB81-9044890C294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0561C55-3C6E-4D53-85E1-2C50BCDDA392}" type="pres">
      <dgm:prSet presAssocID="{7E5AA53B-3EEE-4DE4-BB81-9044890C2946}" presName="Name1" presStyleCnt="0"/>
      <dgm:spPr/>
    </dgm:pt>
    <dgm:pt modelId="{B6CD42EC-5AD4-4004-AE5B-47EDA668DAA8}" type="pres">
      <dgm:prSet presAssocID="{7E5AA53B-3EEE-4DE4-BB81-9044890C2946}" presName="cycle" presStyleCnt="0"/>
      <dgm:spPr/>
    </dgm:pt>
    <dgm:pt modelId="{963B8EE3-40CC-4A0A-B420-D0BF920973CE}" type="pres">
      <dgm:prSet presAssocID="{7E5AA53B-3EEE-4DE4-BB81-9044890C2946}" presName="srcNode" presStyleLbl="node1" presStyleIdx="0" presStyleCnt="3"/>
      <dgm:spPr/>
    </dgm:pt>
    <dgm:pt modelId="{D79B43FC-100B-4A0D-A4D5-0D2D04B99064}" type="pres">
      <dgm:prSet presAssocID="{7E5AA53B-3EEE-4DE4-BB81-9044890C2946}" presName="conn" presStyleLbl="parChTrans1D2" presStyleIdx="0" presStyleCnt="1"/>
      <dgm:spPr/>
      <dgm:t>
        <a:bodyPr/>
        <a:lstStyle/>
        <a:p>
          <a:endParaRPr lang="ru-RU"/>
        </a:p>
      </dgm:t>
    </dgm:pt>
    <dgm:pt modelId="{3CAD8DA1-8D53-445C-ACE8-D8449E4F0F55}" type="pres">
      <dgm:prSet presAssocID="{7E5AA53B-3EEE-4DE4-BB81-9044890C2946}" presName="extraNode" presStyleLbl="node1" presStyleIdx="0" presStyleCnt="3"/>
      <dgm:spPr/>
    </dgm:pt>
    <dgm:pt modelId="{429CABD1-4116-474B-81BF-735E2CA9DD00}" type="pres">
      <dgm:prSet presAssocID="{7E5AA53B-3EEE-4DE4-BB81-9044890C2946}" presName="dstNode" presStyleLbl="node1" presStyleIdx="0" presStyleCnt="3"/>
      <dgm:spPr/>
    </dgm:pt>
    <dgm:pt modelId="{58319267-C71E-43C9-94E1-827D0616C7A7}" type="pres">
      <dgm:prSet presAssocID="{6750AC01-D39D-4F3A-9DC8-2A211EE986A2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F9B8A9-2412-4B74-84A9-69422DB81CDC}" type="pres">
      <dgm:prSet presAssocID="{6750AC01-D39D-4F3A-9DC8-2A211EE986A2}" presName="accent_1" presStyleCnt="0"/>
      <dgm:spPr/>
    </dgm:pt>
    <dgm:pt modelId="{07CB3071-D555-47DA-A36A-69EB91531FD8}" type="pres">
      <dgm:prSet presAssocID="{6750AC01-D39D-4F3A-9DC8-2A211EE986A2}" presName="accentRepeatNode" presStyleLbl="solidFgAcc1" presStyleIdx="0" presStyleCnt="3"/>
      <dgm:spPr/>
    </dgm:pt>
    <dgm:pt modelId="{95DE6538-27BD-44AF-A1A8-CA8F6B10FDD2}" type="pres">
      <dgm:prSet presAssocID="{0BEF68B8-1228-47BB-83B5-7B9CD1E3F84E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2BDEE8-85BD-4F02-B35B-2CC8E701C98B}" type="pres">
      <dgm:prSet presAssocID="{0BEF68B8-1228-47BB-83B5-7B9CD1E3F84E}" presName="accent_2" presStyleCnt="0"/>
      <dgm:spPr/>
    </dgm:pt>
    <dgm:pt modelId="{3F8116AC-FAC3-4E95-9865-93CCFEB191B9}" type="pres">
      <dgm:prSet presAssocID="{0BEF68B8-1228-47BB-83B5-7B9CD1E3F84E}" presName="accentRepeatNode" presStyleLbl="solidFgAcc1" presStyleIdx="1" presStyleCnt="3"/>
      <dgm:spPr/>
    </dgm:pt>
    <dgm:pt modelId="{E131CE4A-9776-44F4-BC03-867682E21374}" type="pres">
      <dgm:prSet presAssocID="{5605D28D-2CE6-4513-8566-952984E21E14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9A216A-8375-48F9-A4E6-8E0B64C0209B}" type="pres">
      <dgm:prSet presAssocID="{5605D28D-2CE6-4513-8566-952984E21E14}" presName="accent_3" presStyleCnt="0"/>
      <dgm:spPr/>
    </dgm:pt>
    <dgm:pt modelId="{A965097E-32F1-4AB8-8C4E-2814A7596B2F}" type="pres">
      <dgm:prSet presAssocID="{5605D28D-2CE6-4513-8566-952984E21E14}" presName="accentRepeatNode" presStyleLbl="solidFgAcc1" presStyleIdx="2" presStyleCnt="3"/>
      <dgm:spPr/>
    </dgm:pt>
  </dgm:ptLst>
  <dgm:cxnLst>
    <dgm:cxn modelId="{29DA474E-5DFA-4C66-882F-319C49ABBB19}" type="presOf" srcId="{6750AC01-D39D-4F3A-9DC8-2A211EE986A2}" destId="{58319267-C71E-43C9-94E1-827D0616C7A7}" srcOrd="0" destOrd="0" presId="urn:microsoft.com/office/officeart/2008/layout/VerticalCurvedList"/>
    <dgm:cxn modelId="{7084AA77-BACB-46CB-AE4A-77B62D3ED1AF}" type="presOf" srcId="{5605D28D-2CE6-4513-8566-952984E21E14}" destId="{E131CE4A-9776-44F4-BC03-867682E21374}" srcOrd="0" destOrd="0" presId="urn:microsoft.com/office/officeart/2008/layout/VerticalCurvedList"/>
    <dgm:cxn modelId="{4A378892-5CCC-4F0D-8A38-4BEAECF30F24}" type="presOf" srcId="{0BEF68B8-1228-47BB-83B5-7B9CD1E3F84E}" destId="{95DE6538-27BD-44AF-A1A8-CA8F6B10FDD2}" srcOrd="0" destOrd="0" presId="urn:microsoft.com/office/officeart/2008/layout/VerticalCurvedList"/>
    <dgm:cxn modelId="{EDEF4F82-1237-4639-A0F7-385C1897CE66}" srcId="{7E5AA53B-3EEE-4DE4-BB81-9044890C2946}" destId="{0BEF68B8-1228-47BB-83B5-7B9CD1E3F84E}" srcOrd="1" destOrd="0" parTransId="{ED3A4BC2-B75A-4952-A38B-A42B5995DF05}" sibTransId="{FD949706-EDCC-4ADC-8EDF-8EDA49C92325}"/>
    <dgm:cxn modelId="{A11E3B12-1828-45A7-86C3-BB85832DF84D}" type="presOf" srcId="{CA077D98-8478-47EA-B6A9-99ACE60C64D4}" destId="{D79B43FC-100B-4A0D-A4D5-0D2D04B99064}" srcOrd="0" destOrd="0" presId="urn:microsoft.com/office/officeart/2008/layout/VerticalCurvedList"/>
    <dgm:cxn modelId="{4F65CC8F-B5A8-40BE-A32B-05862B543D6A}" type="presOf" srcId="{7E5AA53B-3EEE-4DE4-BB81-9044890C2946}" destId="{57806726-6E60-4ACC-9C1C-7DF9CC365A10}" srcOrd="0" destOrd="0" presId="urn:microsoft.com/office/officeart/2008/layout/VerticalCurvedList"/>
    <dgm:cxn modelId="{FAF3F884-F0CF-440F-8CB1-B7648AB1B138}" srcId="{7E5AA53B-3EEE-4DE4-BB81-9044890C2946}" destId="{5605D28D-2CE6-4513-8566-952984E21E14}" srcOrd="2" destOrd="0" parTransId="{EB15AB98-362B-4E70-A3DA-995FC3E8BA79}" sibTransId="{823D1971-2C4D-4EC5-A874-2F463DE37109}"/>
    <dgm:cxn modelId="{0B5DAE5F-BCDC-4BF7-A6E7-CF856886A64D}" srcId="{7E5AA53B-3EEE-4DE4-BB81-9044890C2946}" destId="{6750AC01-D39D-4F3A-9DC8-2A211EE986A2}" srcOrd="0" destOrd="0" parTransId="{720680DC-AAA4-4434-A582-60EBCC5BA355}" sibTransId="{CA077D98-8478-47EA-B6A9-99ACE60C64D4}"/>
    <dgm:cxn modelId="{4E25B52E-70EF-4A0F-B410-0B49263AF380}" type="presParOf" srcId="{57806726-6E60-4ACC-9C1C-7DF9CC365A10}" destId="{90561C55-3C6E-4D53-85E1-2C50BCDDA392}" srcOrd="0" destOrd="0" presId="urn:microsoft.com/office/officeart/2008/layout/VerticalCurvedList"/>
    <dgm:cxn modelId="{2B3DD9E4-EC9C-4B92-B380-F89BF82E7CF3}" type="presParOf" srcId="{90561C55-3C6E-4D53-85E1-2C50BCDDA392}" destId="{B6CD42EC-5AD4-4004-AE5B-47EDA668DAA8}" srcOrd="0" destOrd="0" presId="urn:microsoft.com/office/officeart/2008/layout/VerticalCurvedList"/>
    <dgm:cxn modelId="{EA357085-80A4-4D1D-9BD2-56B1E9A721FB}" type="presParOf" srcId="{B6CD42EC-5AD4-4004-AE5B-47EDA668DAA8}" destId="{963B8EE3-40CC-4A0A-B420-D0BF920973CE}" srcOrd="0" destOrd="0" presId="urn:microsoft.com/office/officeart/2008/layout/VerticalCurvedList"/>
    <dgm:cxn modelId="{F175C6D0-411C-40FD-A19B-860D49F42061}" type="presParOf" srcId="{B6CD42EC-5AD4-4004-AE5B-47EDA668DAA8}" destId="{D79B43FC-100B-4A0D-A4D5-0D2D04B99064}" srcOrd="1" destOrd="0" presId="urn:microsoft.com/office/officeart/2008/layout/VerticalCurvedList"/>
    <dgm:cxn modelId="{794BB944-68C0-47A5-9792-652802EB36AC}" type="presParOf" srcId="{B6CD42EC-5AD4-4004-AE5B-47EDA668DAA8}" destId="{3CAD8DA1-8D53-445C-ACE8-D8449E4F0F55}" srcOrd="2" destOrd="0" presId="urn:microsoft.com/office/officeart/2008/layout/VerticalCurvedList"/>
    <dgm:cxn modelId="{B8CC75C4-3D1A-49E7-80D2-915668C1368C}" type="presParOf" srcId="{B6CD42EC-5AD4-4004-AE5B-47EDA668DAA8}" destId="{429CABD1-4116-474B-81BF-735E2CA9DD00}" srcOrd="3" destOrd="0" presId="urn:microsoft.com/office/officeart/2008/layout/VerticalCurvedList"/>
    <dgm:cxn modelId="{28110BB8-F33F-498C-9A75-98364B05EFA5}" type="presParOf" srcId="{90561C55-3C6E-4D53-85E1-2C50BCDDA392}" destId="{58319267-C71E-43C9-94E1-827D0616C7A7}" srcOrd="1" destOrd="0" presId="urn:microsoft.com/office/officeart/2008/layout/VerticalCurvedList"/>
    <dgm:cxn modelId="{3866F6C9-5521-48F2-B6C3-40C9896E1605}" type="presParOf" srcId="{90561C55-3C6E-4D53-85E1-2C50BCDDA392}" destId="{79F9B8A9-2412-4B74-84A9-69422DB81CDC}" srcOrd="2" destOrd="0" presId="urn:microsoft.com/office/officeart/2008/layout/VerticalCurvedList"/>
    <dgm:cxn modelId="{D2205A4F-BB7A-4399-BC2F-78E18EC6EAFE}" type="presParOf" srcId="{79F9B8A9-2412-4B74-84A9-69422DB81CDC}" destId="{07CB3071-D555-47DA-A36A-69EB91531FD8}" srcOrd="0" destOrd="0" presId="urn:microsoft.com/office/officeart/2008/layout/VerticalCurvedList"/>
    <dgm:cxn modelId="{602753E6-8A03-492B-861A-6B9532B5AA28}" type="presParOf" srcId="{90561C55-3C6E-4D53-85E1-2C50BCDDA392}" destId="{95DE6538-27BD-44AF-A1A8-CA8F6B10FDD2}" srcOrd="3" destOrd="0" presId="urn:microsoft.com/office/officeart/2008/layout/VerticalCurvedList"/>
    <dgm:cxn modelId="{AEC540A3-E86A-4075-8BE4-263F4AFF4EA1}" type="presParOf" srcId="{90561C55-3C6E-4D53-85E1-2C50BCDDA392}" destId="{312BDEE8-85BD-4F02-B35B-2CC8E701C98B}" srcOrd="4" destOrd="0" presId="urn:microsoft.com/office/officeart/2008/layout/VerticalCurvedList"/>
    <dgm:cxn modelId="{CD5D1014-B7CB-4B47-9A02-5FBF90928A73}" type="presParOf" srcId="{312BDEE8-85BD-4F02-B35B-2CC8E701C98B}" destId="{3F8116AC-FAC3-4E95-9865-93CCFEB191B9}" srcOrd="0" destOrd="0" presId="urn:microsoft.com/office/officeart/2008/layout/VerticalCurvedList"/>
    <dgm:cxn modelId="{987EB7C0-CA3E-4874-85E0-01E9060A2D35}" type="presParOf" srcId="{90561C55-3C6E-4D53-85E1-2C50BCDDA392}" destId="{E131CE4A-9776-44F4-BC03-867682E21374}" srcOrd="5" destOrd="0" presId="urn:microsoft.com/office/officeart/2008/layout/VerticalCurvedList"/>
    <dgm:cxn modelId="{91E55363-8DCA-455E-A203-06A9410994CB}" type="presParOf" srcId="{90561C55-3C6E-4D53-85E1-2C50BCDDA392}" destId="{AC9A216A-8375-48F9-A4E6-8E0B64C0209B}" srcOrd="6" destOrd="0" presId="urn:microsoft.com/office/officeart/2008/layout/VerticalCurvedList"/>
    <dgm:cxn modelId="{D866D586-1293-4049-B6E3-B467C1D5ED64}" type="presParOf" srcId="{AC9A216A-8375-48F9-A4E6-8E0B64C0209B}" destId="{A965097E-32F1-4AB8-8C4E-2814A7596B2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A8DC21-3E65-409D-AD53-DA51BB9198A0}">
      <dsp:nvSpPr>
        <dsp:cNvPr id="0" name=""/>
        <dsp:cNvSpPr/>
      </dsp:nvSpPr>
      <dsp:spPr>
        <a:xfrm>
          <a:off x="1028220" y="0"/>
          <a:ext cx="1242152" cy="13127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99B5DD6-89E9-4537-B415-4205CEB9323A}">
      <dsp:nvSpPr>
        <dsp:cNvPr id="0" name=""/>
        <dsp:cNvSpPr/>
      </dsp:nvSpPr>
      <dsp:spPr>
        <a:xfrm>
          <a:off x="54818" y="1939941"/>
          <a:ext cx="3222832" cy="1457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0">
          <a:noAutofit/>
        </a:bodyPr>
        <a:lstStyle/>
        <a:p>
          <a:pPr lvl="0" algn="ctr" defTabSz="6223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Мобильные данные</a:t>
          </a:r>
        </a:p>
        <a:p>
          <a:pPr lvl="0" algn="ctr" defTabSz="6223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 (</a:t>
          </a:r>
          <a:r>
            <a:rPr lang="ru-RU" sz="1400" kern="1200" dirty="0" err="1" smtClean="0"/>
            <a:t>геолокационные</a:t>
          </a:r>
          <a:r>
            <a:rPr lang="ru-RU" sz="1400" kern="1200" dirty="0" smtClean="0"/>
            <a:t> и звонки в экстренные службы с мобильных номеров)</a:t>
          </a:r>
          <a:endParaRPr lang="ru-RU" sz="1400" kern="1200" noProof="0" dirty="0"/>
        </a:p>
      </dsp:txBody>
      <dsp:txXfrm>
        <a:off x="54818" y="1939941"/>
        <a:ext cx="3222832" cy="1457319"/>
      </dsp:txXfrm>
    </dsp:sp>
    <dsp:sp modelId="{CE9DF0E8-B0DE-4E1E-9FF4-6006AD8428DB}">
      <dsp:nvSpPr>
        <dsp:cNvPr id="0" name=""/>
        <dsp:cNvSpPr/>
      </dsp:nvSpPr>
      <dsp:spPr>
        <a:xfrm>
          <a:off x="4920959" y="243617"/>
          <a:ext cx="1024946" cy="94338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120873-6F5C-4053-8EAD-6287A7F1097E}">
      <dsp:nvSpPr>
        <dsp:cNvPr id="0" name=""/>
        <dsp:cNvSpPr/>
      </dsp:nvSpPr>
      <dsp:spPr>
        <a:xfrm>
          <a:off x="3841646" y="1377847"/>
          <a:ext cx="3222832" cy="2013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0">
          <a:noAutofit/>
        </a:bodyPr>
        <a:lstStyle/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Открытые данные/данные </a:t>
          </a:r>
          <a:r>
            <a:rPr lang="ru-RU" sz="1600" b="1" kern="1200" dirty="0" err="1" smtClean="0"/>
            <a:t>Акимата</a:t>
          </a:r>
          <a:r>
            <a:rPr lang="ru-RU" sz="1600" b="1" kern="1200" dirty="0" smtClean="0"/>
            <a:t> города Алматы</a:t>
          </a:r>
        </a:p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 (официальная статистика по заражениям) </a:t>
          </a:r>
          <a:endParaRPr lang="ru-RU" sz="1600" kern="1200" noProof="0" dirty="0"/>
        </a:p>
      </dsp:txBody>
      <dsp:txXfrm>
        <a:off x="3841646" y="1377847"/>
        <a:ext cx="3222832" cy="2013630"/>
      </dsp:txXfrm>
    </dsp:sp>
    <dsp:sp modelId="{6DB1FE51-13D0-4A38-AD6E-48D4371A1AF3}">
      <dsp:nvSpPr>
        <dsp:cNvPr id="0" name=""/>
        <dsp:cNvSpPr/>
      </dsp:nvSpPr>
      <dsp:spPr>
        <a:xfrm>
          <a:off x="8808654" y="151192"/>
          <a:ext cx="828598" cy="94547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33097FC-B1F8-4953-B0AB-E8E73D968D1C}">
      <dsp:nvSpPr>
        <dsp:cNvPr id="0" name=""/>
        <dsp:cNvSpPr/>
      </dsp:nvSpPr>
      <dsp:spPr>
        <a:xfrm>
          <a:off x="7628474" y="1497210"/>
          <a:ext cx="3222832" cy="18556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0">
          <a:noAutofit/>
        </a:bodyPr>
        <a:lstStyle/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Внешние данные</a:t>
          </a:r>
        </a:p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 (динамика изменения передвижения граждан от </a:t>
          </a:r>
          <a:r>
            <a:rPr lang="en-US" sz="1600" kern="1200" dirty="0" smtClean="0"/>
            <a:t>Google</a:t>
          </a:r>
          <a:r>
            <a:rPr lang="ru-RU" sz="1600" kern="1200" dirty="0" smtClean="0"/>
            <a:t>)</a:t>
          </a:r>
          <a:endParaRPr lang="ru-RU" sz="1600" kern="1200" noProof="0" dirty="0"/>
        </a:p>
      </dsp:txBody>
      <dsp:txXfrm>
        <a:off x="7628474" y="1497210"/>
        <a:ext cx="3222832" cy="18556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9B43FC-100B-4A0D-A4D5-0D2D04B99064}">
      <dsp:nvSpPr>
        <dsp:cNvPr id="0" name=""/>
        <dsp:cNvSpPr/>
      </dsp:nvSpPr>
      <dsp:spPr>
        <a:xfrm>
          <a:off x="-4028574" y="-618397"/>
          <a:ext cx="4800732" cy="4800732"/>
        </a:xfrm>
        <a:prstGeom prst="blockArc">
          <a:avLst>
            <a:gd name="adj1" fmla="val 18900000"/>
            <a:gd name="adj2" fmla="val 2700000"/>
            <a:gd name="adj3" fmla="val 450"/>
          </a:avLst>
        </a:prstGeom>
        <a:noFill/>
        <a:ln w="12700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319267-C71E-43C9-94E1-827D0616C7A7}">
      <dsp:nvSpPr>
        <dsp:cNvPr id="0" name=""/>
        <dsp:cNvSpPr/>
      </dsp:nvSpPr>
      <dsp:spPr>
        <a:xfrm>
          <a:off x="496568" y="356393"/>
          <a:ext cx="6310391" cy="7127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5775" tIns="48260" rIns="48260" bIns="48260" numCol="1" spcCol="1270" rtlCol="0" anchor="ctr" anchorCtr="0">
          <a:noAutofit/>
        </a:bodyPr>
        <a:lstStyle/>
        <a:p>
          <a:pPr lvl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smtClean="0"/>
            <a:t>международный </a:t>
          </a:r>
          <a:r>
            <a:rPr lang="ru-RU" sz="1900" kern="1200" dirty="0" smtClean="0"/>
            <a:t>принцип «минимизации данных»</a:t>
          </a:r>
          <a:r>
            <a:rPr lang="ru-RU" sz="1900" kern="1200" noProof="0" dirty="0"/>
            <a:t>	</a:t>
          </a:r>
        </a:p>
      </dsp:txBody>
      <dsp:txXfrm>
        <a:off x="496568" y="356393"/>
        <a:ext cx="6310391" cy="712787"/>
      </dsp:txXfrm>
    </dsp:sp>
    <dsp:sp modelId="{07CB3071-D555-47DA-A36A-69EB91531FD8}">
      <dsp:nvSpPr>
        <dsp:cNvPr id="0" name=""/>
        <dsp:cNvSpPr/>
      </dsp:nvSpPr>
      <dsp:spPr>
        <a:xfrm>
          <a:off x="51076" y="267295"/>
          <a:ext cx="890984" cy="89098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DE6538-27BD-44AF-A1A8-CA8F6B10FDD2}">
      <dsp:nvSpPr>
        <dsp:cNvPr id="0" name=""/>
        <dsp:cNvSpPr/>
      </dsp:nvSpPr>
      <dsp:spPr>
        <a:xfrm>
          <a:off x="755666" y="1425575"/>
          <a:ext cx="6051292" cy="7127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5775" tIns="48260" rIns="48260" bIns="48260" numCol="1" spcCol="1270" rtlCol="0" anchor="ctr" anchorCtr="0">
          <a:noAutofit/>
        </a:bodyPr>
        <a:lstStyle/>
        <a:p>
          <a:pPr lvl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международный принцип «ограничения обработки заранее определенной целью»</a:t>
          </a:r>
          <a:endParaRPr lang="ru-RU" sz="1900" kern="1200" noProof="0" dirty="0"/>
        </a:p>
      </dsp:txBody>
      <dsp:txXfrm>
        <a:off x="755666" y="1425575"/>
        <a:ext cx="6051292" cy="712787"/>
      </dsp:txXfrm>
    </dsp:sp>
    <dsp:sp modelId="{3F8116AC-FAC3-4E95-9865-93CCFEB191B9}">
      <dsp:nvSpPr>
        <dsp:cNvPr id="0" name=""/>
        <dsp:cNvSpPr/>
      </dsp:nvSpPr>
      <dsp:spPr>
        <a:xfrm>
          <a:off x="310174" y="1336476"/>
          <a:ext cx="890984" cy="89098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31CE4A-9776-44F4-BC03-867682E21374}">
      <dsp:nvSpPr>
        <dsp:cNvPr id="0" name=""/>
        <dsp:cNvSpPr/>
      </dsp:nvSpPr>
      <dsp:spPr>
        <a:xfrm>
          <a:off x="496568" y="2494756"/>
          <a:ext cx="6310391" cy="71278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0000"/>
              </a:schemeClr>
            </a:gs>
            <a:gs pos="84000">
              <a:schemeClr val="accent2">
                <a:hueOff val="0"/>
                <a:satOff val="0"/>
                <a:lumOff val="0"/>
                <a:alphaOff val="0"/>
                <a:shade val="90000"/>
                <a:lumMod val="88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5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65775" tIns="48260" rIns="48260" bIns="48260" numCol="1" spcCol="1270" rtlCol="0" anchor="ctr" anchorCtr="0">
          <a:noAutofit/>
        </a:bodyPr>
        <a:lstStyle/>
        <a:p>
          <a:pPr lvl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Обезличивание персональных данных</a:t>
          </a:r>
          <a:endParaRPr lang="ru-RU" sz="1900" kern="1200" noProof="0" dirty="0"/>
        </a:p>
      </dsp:txBody>
      <dsp:txXfrm>
        <a:off x="496568" y="2494756"/>
        <a:ext cx="6310391" cy="712787"/>
      </dsp:txXfrm>
    </dsp:sp>
    <dsp:sp modelId="{A965097E-32F1-4AB8-8C4E-2814A7596B2F}">
      <dsp:nvSpPr>
        <dsp:cNvPr id="0" name=""/>
        <dsp:cNvSpPr/>
      </dsp:nvSpPr>
      <dsp:spPr>
        <a:xfrm>
          <a:off x="51076" y="2405658"/>
          <a:ext cx="890984" cy="89098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C379FFB6-878B-4D89-A9F1-908C5F95EE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962E99EC-6DAC-40C4-9CB0-839F706897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BBDA83-60F2-4E0C-99F1-3B198C71DA2A}" type="datetimeFigureOut">
              <a:rPr lang="ru-RU" smtClean="0"/>
              <a:t>23.02.2021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4F36B973-D323-4241-8653-DEF1D8539A9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3A8A117-4B44-48FF-836C-74493A3812B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BC633-CCA9-47F5-BCED-A56AA433DCD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71403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7E1020-F5BA-43CF-AAA9-C04B3B12EF98}" type="datetimeFigureOut">
              <a:rPr lang="ru-RU" smtClean="0"/>
              <a:t>23.02.2021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D73D1A-6084-4304-99B6-284B940079F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3641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D73D1A-6084-4304-99B6-284B940079FF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3175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D73D1A-6084-4304-99B6-284B940079FF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9267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D73D1A-6084-4304-99B6-284B940079FF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75339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D73D1A-6084-4304-99B6-284B940079FF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3330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 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rtlCol="0"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45C8F0DE-DCFB-4354-8112-588B45C19F1A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3018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 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E87B0E0-754C-4477-80CA-88F8319B7DB8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9981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rtlCol="0"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9317EAC1-6C84-442C-8E88-63BE1308B9AD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9290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 rtlCol="0">
            <a:normAutofit/>
          </a:bodyPr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 rtlCol="0">
            <a:normAutofit/>
          </a:bodyPr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6B404C7-1C11-4173-AE97-ACE1CDB1DA83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7167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 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12" name="Заголовок 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rtlCol="0"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rtlCol="0" anchor="t">
            <a:normAutofit/>
          </a:bodyPr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rtlCol="0"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rtlCol="0" anchor="t">
            <a:normAutofit/>
          </a:bodyPr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1A08C9A-F61E-410C-8D06-F83B63A4711B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8574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6D3CD88-AC87-4FC1-8AA2-0F05556AC852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оугольник 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8" name="Заголовок 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4318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 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1B0009C-43A7-442E-9A53-3E5FB03870F2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2690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 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rtlCol="0"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rtlCol="0"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rtlCol="0"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D9AADAC3-179B-49AA-A8D7-B2E70D0E899B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3296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rtlCol="0"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447817" y="599725"/>
            <a:ext cx="11290859" cy="355725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/>
              <a:t>Щелкните значок, чтобы добавить изображение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 rtlCol="0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E95E6D-EE8A-4AB4-A6E4-CDAE9E775FB7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0803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9" name="Заголовок 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DB28829-F9CE-4A60-BAD2-B30F1BE4EFBD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4701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 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rtlCol="0" anchor="t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7638BE5-3B62-4C03-A438-E1216F2C074B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 rtlCol="0"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1526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 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pPr rtl="0"/>
            <a:fld id="{585DD959-E34E-4321-8E46-EA4484D707DA}" type="datetime1">
              <a:rPr lang="ru-RU" smtClean="0"/>
              <a:t>23.02.2021</a:t>
            </a:fld>
            <a:endParaRPr lang="ru-RU" dirty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pPr rtl="0"/>
            <a:fld id="{D57F1E4F-1CFF-5643-939E-217C01CDF565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рямоугольник 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10" name="Прямоугольник 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11" name="Прямоугольник 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855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Прямоугольник 14">
            <a:extLst>
              <a:ext uri="{FF2B5EF4-FFF2-40B4-BE49-F238E27FC236}">
                <a16:creationId xmlns:a16="http://schemas.microsoft.com/office/drawing/2014/main" xmlns="" id="{493D4EDA-58E0-40CC-B3CA-14CDEB349D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7" name="Рисунок 6" descr="Цифровые подключения">
            <a:extLst>
              <a:ext uri="{FF2B5EF4-FFF2-40B4-BE49-F238E27FC236}">
                <a16:creationId xmlns:a16="http://schemas.microsoft.com/office/drawing/2014/main" xmlns="" id="{3840F91C-EDD0-4D4E-A4AB-E6C77856C8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265" t="9091" r="3502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17" name="Группа 16">
            <a:extLst>
              <a:ext uri="{FF2B5EF4-FFF2-40B4-BE49-F238E27FC236}">
                <a16:creationId xmlns:a16="http://schemas.microsoft.com/office/drawing/2014/main" xmlns="" id="{AA9EB0BC-A85E-4C26-B355-5DFCEF6CCB4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446534" y="453643"/>
            <a:ext cx="11298933" cy="98554"/>
            <a:chOff x="446534" y="453643"/>
            <a:chExt cx="11298933" cy="98554"/>
          </a:xfrm>
        </p:grpSpPr>
        <p:sp>
          <p:nvSpPr>
            <p:cNvPr id="18" name="Прямоугольник 17">
              <a:extLst>
                <a:ext uri="{FF2B5EF4-FFF2-40B4-BE49-F238E27FC236}">
                  <a16:creationId xmlns:a16="http://schemas.microsoft.com/office/drawing/2014/main" xmlns="" id="{3643E56B-BD42-413D-B17D-7958270F5D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46534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Прямоугольник 18">
              <a:extLst>
                <a:ext uri="{FF2B5EF4-FFF2-40B4-BE49-F238E27FC236}">
                  <a16:creationId xmlns:a16="http://schemas.microsoft.com/office/drawing/2014/main" xmlns="" id="{96C04F74-9467-4FA5-95DC-8D481A29740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042147" y="453643"/>
              <a:ext cx="3703320" cy="9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Прямоугольник 19">
              <a:extLst>
                <a:ext uri="{FF2B5EF4-FFF2-40B4-BE49-F238E27FC236}">
                  <a16:creationId xmlns:a16="http://schemas.microsoft.com/office/drawing/2014/main" xmlns="" id="{D73DE1C3-5C37-42E9-A3F0-256F1938327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Прямоугольник 21">
            <a:extLst>
              <a:ext uri="{FF2B5EF4-FFF2-40B4-BE49-F238E27FC236}">
                <a16:creationId xmlns:a16="http://schemas.microsoft.com/office/drawing/2014/main" xmlns="" id="{4A2E7EC3-E07C-46CE-9B25-41865A5068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8732" y="4428067"/>
            <a:ext cx="11260667" cy="1962497"/>
          </a:xfrm>
          <a:prstGeom prst="rect">
            <a:avLst/>
          </a:prstGeom>
          <a:solidFill>
            <a:schemeClr val="accent1">
              <a:alpha val="97000"/>
            </a:scheme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C02C5318-1A1E-49D0-B2E2-A4B0FA9E8A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4572000"/>
            <a:ext cx="10993549" cy="895244"/>
          </a:xfrm>
        </p:spPr>
        <p:txBody>
          <a:bodyPr rtlCol="0">
            <a:no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Карантинная </a:t>
            </a:r>
            <a:r>
              <a:rPr lang="ru-RU" dirty="0">
                <a:solidFill>
                  <a:schemeClr val="bg1"/>
                </a:solidFill>
              </a:rPr>
              <a:t>геоаналитика в Казахстане.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48B6CF59-4E5B-494D-A2F7-97ADD01E64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194" y="5467246"/>
            <a:ext cx="10993546" cy="484822"/>
          </a:xfrm>
        </p:spPr>
        <p:txBody>
          <a:bodyPr rtlCol="0"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Благо или угроза вмешательства в частную жизнь граждан?</a:t>
            </a:r>
            <a:endParaRPr lang="ru-RU" sz="2400" dirty="0">
              <a:solidFill>
                <a:srgbClr val="7CEBFF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727" y="587917"/>
            <a:ext cx="2516274" cy="95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70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 smtClean="0">
                <a:solidFill>
                  <a:prstClr val="white"/>
                </a:solidFill>
              </a:rPr>
              <a:t>Проект «Система </a:t>
            </a:r>
            <a:r>
              <a:rPr lang="ru-RU" sz="2000" dirty="0">
                <a:solidFill>
                  <a:prstClr val="white"/>
                </a:solidFill>
              </a:rPr>
              <a:t>аналитики режима карантина по городу Алматы на основе данных операторов мобильной связи</a:t>
            </a:r>
            <a:r>
              <a:rPr lang="ru-RU" sz="2000" dirty="0" smtClean="0">
                <a:solidFill>
                  <a:prstClr val="white"/>
                </a:solidFill>
              </a:rPr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rgbClr val="1C1C1C"/>
                </a:solidFill>
                <a:latin typeface="Century Gothic" panose="020B0502020202020204" pitchFamily="34" charset="0"/>
              </a:rPr>
              <a:t>«Разработанная</a:t>
            </a:r>
            <a:r>
              <a:rPr lang="ru-RU" sz="2400" dirty="0">
                <a:solidFill>
                  <a:srgbClr val="1C1C1C"/>
                </a:solidFill>
                <a:latin typeface="Century Gothic" panose="020B0502020202020204" pitchFamily="34" charset="0"/>
              </a:rPr>
              <a:t> система аналитики передвижений горожан на основе данных мобильных операторов нацелена на отслеживание индекса социальной изоляции. Агрегированные обезличенные данные позволяют выявлять места скопления мобильных абонентов и рассчитывать сопутствующие корреляции при интеграции с другими источниками </a:t>
            </a:r>
            <a:r>
              <a:rPr lang="ru-RU" sz="2400" dirty="0" smtClean="0">
                <a:solidFill>
                  <a:srgbClr val="1C1C1C"/>
                </a:solidFill>
                <a:latin typeface="Century Gothic" panose="020B0502020202020204" pitchFamily="34" charset="0"/>
              </a:rPr>
              <a:t>данных».</a:t>
            </a:r>
            <a:endParaRPr lang="ru-RU" sz="2400" dirty="0">
              <a:solidFill>
                <a:srgbClr val="1C1C1C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ru-RU" sz="2000" dirty="0">
                <a:solidFill>
                  <a:srgbClr val="1C1C1C"/>
                </a:solidFill>
                <a:latin typeface="Century Gothic" panose="020B0502020202020204" pitchFamily="34" charset="0"/>
              </a:rPr>
              <a:t> </a:t>
            </a:r>
          </a:p>
          <a:p>
            <a:r>
              <a:rPr lang="ru-RU" dirty="0" smtClean="0"/>
              <a:t>Источник: Управление </a:t>
            </a:r>
            <a:r>
              <a:rPr lang="ru-RU" dirty="0" err="1" smtClean="0"/>
              <a:t>цифровизации</a:t>
            </a:r>
            <a:r>
              <a:rPr lang="ru-RU" dirty="0" smtClean="0"/>
              <a:t> города Алматы </a:t>
            </a:r>
            <a:r>
              <a:rPr lang="en-US" dirty="0"/>
              <a:t>https://</a:t>
            </a:r>
            <a:r>
              <a:rPr lang="en-US" dirty="0" smtClean="0"/>
              <a:t>digital-almaty.kz/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425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192" y="626534"/>
            <a:ext cx="11029616" cy="863600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аналитическая система по мониторингу передвижений, мест и времени скопления людей в городе 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Алматы.   Аналитический портал  </a:t>
            </a:r>
            <a:r>
              <a:rPr lang="en-US" sz="2000" dirty="0" err="1"/>
              <a:t>covid</a:t>
            </a:r>
            <a:r>
              <a:rPr lang="ru-RU" sz="2000" dirty="0"/>
              <a:t>-</a:t>
            </a:r>
            <a:r>
              <a:rPr lang="en-US" sz="2000" dirty="0"/>
              <a:t>analytics</a:t>
            </a:r>
            <a:r>
              <a:rPr lang="ru-RU" sz="2000" dirty="0"/>
              <a:t>.</a:t>
            </a:r>
            <a:r>
              <a:rPr lang="en-US" sz="2000" dirty="0" err="1"/>
              <a:t>kz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3492"/>
            <a:ext cx="5517357" cy="3678238"/>
          </a:xfrm>
        </p:spPr>
      </p:pic>
      <p:pic>
        <p:nvPicPr>
          <p:cNvPr id="5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113492"/>
            <a:ext cx="5117570" cy="40380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847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применении технологий «Больших данных» (</a:t>
            </a:r>
            <a:r>
              <a:rPr lang="ru-RU" dirty="0" err="1"/>
              <a:t>Big</a:t>
            </a:r>
            <a:r>
              <a:rPr lang="ru-RU" dirty="0"/>
              <a:t> </a:t>
            </a:r>
            <a:r>
              <a:rPr lang="ru-RU" dirty="0" err="1"/>
              <a:t>Data</a:t>
            </a:r>
            <a:r>
              <a:rPr lang="ru-RU" dirty="0"/>
              <a:t>), реализованных в проекте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1998134"/>
            <a:ext cx="11029615" cy="4572000"/>
          </a:xfrm>
        </p:spPr>
        <p:txBody>
          <a:bodyPr>
            <a:normAutofit/>
          </a:bodyPr>
          <a:lstStyle/>
          <a:p>
            <a:r>
              <a:rPr lang="ru-RU" sz="2000" b="1" dirty="0"/>
              <a:t>Для формирования </a:t>
            </a:r>
            <a:r>
              <a:rPr lang="ru-RU" sz="2000" b="1" dirty="0" err="1"/>
              <a:t>геолокационной</a:t>
            </a:r>
            <a:r>
              <a:rPr lang="ru-RU" sz="2000" b="1" dirty="0"/>
              <a:t> карты использовался инструмент визуализации данных </a:t>
            </a:r>
            <a:r>
              <a:rPr lang="en-US" sz="2000" b="1" dirty="0" err="1"/>
              <a:t>Carto</a:t>
            </a:r>
            <a:r>
              <a:rPr lang="ru-RU" sz="2000" b="1" dirty="0"/>
              <a:t>, а корреляция с данными по передвижению граждан и звонковой активности реализованы на базе инструмента </a:t>
            </a:r>
            <a:r>
              <a:rPr lang="en-US" sz="2000" b="1" dirty="0" err="1"/>
              <a:t>PowerBI</a:t>
            </a:r>
            <a:r>
              <a:rPr lang="ru-RU" sz="2000" b="1" dirty="0"/>
              <a:t> от </a:t>
            </a:r>
            <a:r>
              <a:rPr lang="en-US" sz="2000" b="1" dirty="0"/>
              <a:t>Microsoft</a:t>
            </a:r>
            <a:r>
              <a:rPr lang="ru-RU" sz="2000" b="1" dirty="0"/>
              <a:t>, также встроенного в аналитический портал.</a:t>
            </a:r>
          </a:p>
          <a:p>
            <a:r>
              <a:rPr lang="ru-RU" sz="2000" b="1" dirty="0" err="1"/>
              <a:t>Carto</a:t>
            </a:r>
            <a:r>
              <a:rPr lang="ru-RU" sz="2000" dirty="0"/>
              <a:t> – сервис визуализации данных на основе геоинформационных инструментов. Использует различные цифровые карты местности и «рисует» собственные элементы на них. В конкретно данном проекте через </a:t>
            </a:r>
            <a:r>
              <a:rPr lang="ru-RU" sz="2000" dirty="0" err="1"/>
              <a:t>Carto</a:t>
            </a:r>
            <a:r>
              <a:rPr lang="ru-RU" sz="2000" dirty="0"/>
              <a:t> показана визуализация уровня передвижения абонентов операторов по квадратам 500х500 м разного цвета в зависимости от плотности, а также аналогичная визуализация по звонковой активности абонентов.</a:t>
            </a:r>
          </a:p>
          <a:p>
            <a:r>
              <a:rPr lang="ru-RU" sz="2000" b="1" dirty="0" err="1"/>
              <a:t>PowerBI</a:t>
            </a:r>
            <a:r>
              <a:rPr lang="ru-RU" sz="2000" dirty="0"/>
              <a:t> – облачный аналитический инструмент </a:t>
            </a:r>
            <a:r>
              <a:rPr lang="ru-RU" sz="2000" dirty="0" err="1"/>
              <a:t>Microsoft</a:t>
            </a:r>
            <a:r>
              <a:rPr lang="ru-RU" sz="2000" dirty="0"/>
              <a:t>, позволяющее работать с данными различных размеров и форм. Имеет интерфейс, подобный </a:t>
            </a:r>
            <a:r>
              <a:rPr lang="ru-RU" sz="2000" dirty="0" err="1"/>
              <a:t>Excel</a:t>
            </a:r>
            <a:r>
              <a:rPr lang="ru-RU" sz="2000" dirty="0"/>
              <a:t>, для ввода и хранения данных, при этом позволяет обеспечивать различную визуализацию: строить </a:t>
            </a:r>
            <a:r>
              <a:rPr lang="ru-RU" sz="2000" dirty="0" err="1"/>
              <a:t>инфографические</a:t>
            </a:r>
            <a:r>
              <a:rPr lang="ru-RU" sz="2000" dirty="0"/>
              <a:t> отчёты, в том числе сложные.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656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Прямоугольник 21">
            <a:extLst>
              <a:ext uri="{FF2B5EF4-FFF2-40B4-BE49-F238E27FC236}">
                <a16:creationId xmlns:a16="http://schemas.microsoft.com/office/drawing/2014/main" xmlns="" id="{BFDA9692-ECDC-4B59-86B2-8C90FDE1A0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536712"/>
            <a:ext cx="12192000" cy="6321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4" name="Прямоугольник 23">
            <a:extLst>
              <a:ext uri="{FF2B5EF4-FFF2-40B4-BE49-F238E27FC236}">
                <a16:creationId xmlns:a16="http://schemas.microsoft.com/office/drawing/2014/main" xmlns="" id="{12C05506-42A1-49C0-9D87-081CCD9023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5B040558-A365-4CCE-92FA-5A48CD98F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4436533"/>
            <a:ext cx="11029616" cy="1659467"/>
          </a:xfrm>
        </p:spPr>
        <p:txBody>
          <a:bodyPr rtlCol="0">
            <a:normAutofit/>
          </a:bodyPr>
          <a:lstStyle/>
          <a:p>
            <a:r>
              <a:rPr lang="ru-RU" sz="1800" dirty="0" err="1"/>
              <a:t>Геолокационный</a:t>
            </a:r>
            <a:r>
              <a:rPr lang="ru-RU" sz="1800" dirty="0"/>
              <a:t> анализ </a:t>
            </a:r>
            <a:r>
              <a:rPr lang="ru-RU" sz="1800" dirty="0" err="1"/>
              <a:t>преодполагает</a:t>
            </a:r>
            <a:r>
              <a:rPr lang="ru-RU" sz="1800" dirty="0"/>
              <a:t> активность абонентов мобильных операторов и выявляет места скопления абонентов на ежечасной основе. При формировании данных </a:t>
            </a:r>
            <a:r>
              <a:rPr lang="ru-RU" sz="1800" dirty="0" smtClean="0"/>
              <a:t> </a:t>
            </a:r>
            <a:r>
              <a:rPr lang="ru-RU" sz="1800" dirty="0"/>
              <a:t>мобильных операторов применена методика агрегации методом квадратов 500</a:t>
            </a:r>
            <a:r>
              <a:rPr lang="en-US" sz="1800" dirty="0"/>
              <a:t>x</a:t>
            </a:r>
            <a:r>
              <a:rPr lang="ru-RU" sz="1800" dirty="0"/>
              <a:t>500 м. </a:t>
            </a:r>
            <a:endParaRPr lang="ru-RU" sz="1800" dirty="0">
              <a:solidFill>
                <a:srgbClr val="FFFEFF"/>
              </a:solidFill>
            </a:endParaRPr>
          </a:p>
        </p:txBody>
      </p:sp>
      <p:graphicFrame>
        <p:nvGraphicFramePr>
          <p:cNvPr id="4" name="Объект 3" descr="значок графического элемента SmartArt">
            <a:extLst>
              <a:ext uri="{FF2B5EF4-FFF2-40B4-BE49-F238E27FC236}">
                <a16:creationId xmlns:a16="http://schemas.microsoft.com/office/drawing/2014/main" xmlns="" id="{81E592E1-99DF-4294-A2E9-EF46299BD3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5501858"/>
              </p:ext>
            </p:extLst>
          </p:nvPr>
        </p:nvGraphicFramePr>
        <p:xfrm>
          <a:off x="642938" y="858445"/>
          <a:ext cx="10906125" cy="3961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0334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Нивелирование правовых рисков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/>
              <a:t>Агрегация данных </a:t>
            </a:r>
            <a:r>
              <a:rPr lang="ru-RU" sz="2400" dirty="0"/>
              <a:t>– это объединение данных об отдельных абонентах в суммарные данные. Вместо того, чтобы передавать данные о каждом конкретном абоненте и его </a:t>
            </a:r>
            <a:r>
              <a:rPr lang="ru-RU" sz="2400" dirty="0" err="1"/>
              <a:t>геолокации</a:t>
            </a:r>
            <a:r>
              <a:rPr lang="ru-RU" sz="2400" dirty="0"/>
              <a:t> в какой-то момент времени, оператор передаёт, сколько суммарно его абонентов было на определенном участке 500х500 м в течение определенного часа. Затем эти данные суммируются для всех операторов, и на выходе получается агрегированный отчёт, из которого нельзя восстановить данные про каждого конкретного абонента.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7033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12">
            <a:extLst>
              <a:ext uri="{FF2B5EF4-FFF2-40B4-BE49-F238E27FC236}">
                <a16:creationId xmlns:a16="http://schemas.microsoft.com/office/drawing/2014/main" xmlns="" id="{4AE9D071-98CF-435C-BD2B-976514544DC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8" name="Объект 4" descr="Числа">
            <a:extLst>
              <a:ext uri="{FF2B5EF4-FFF2-40B4-BE49-F238E27FC236}">
                <a16:creationId xmlns:a16="http://schemas.microsoft.com/office/drawing/2014/main" xmlns="" id="{EA70616B-E344-4856-8DF9-707C262366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681" r="9091" b="1271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pSp>
        <p:nvGrpSpPr>
          <p:cNvPr id="15" name="Группа 14">
            <a:extLst>
              <a:ext uri="{FF2B5EF4-FFF2-40B4-BE49-F238E27FC236}">
                <a16:creationId xmlns:a16="http://schemas.microsoft.com/office/drawing/2014/main" xmlns="" id="{D619FC33-16ED-4246-9596-BEFEB55E4CF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438067" y="457200"/>
            <a:ext cx="7507083" cy="5935132"/>
            <a:chOff x="438067" y="457200"/>
            <a:chExt cx="7507083" cy="5935132"/>
          </a:xfrm>
        </p:grpSpPr>
        <p:sp>
          <p:nvSpPr>
            <p:cNvPr id="16" name="Прямоугольник 15">
              <a:extLst>
                <a:ext uri="{FF2B5EF4-FFF2-40B4-BE49-F238E27FC236}">
                  <a16:creationId xmlns:a16="http://schemas.microsoft.com/office/drawing/2014/main" xmlns="" id="{2EEA80E1-F99F-4009-837F-2F72F8A5D58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38067" y="618067"/>
              <a:ext cx="7503665" cy="5774265"/>
            </a:xfrm>
            <a:prstGeom prst="rect">
              <a:avLst/>
            </a:prstGeom>
            <a:solidFill>
              <a:schemeClr val="accent1">
                <a:alpha val="97000"/>
              </a:scheme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Прямоугольник 16">
              <a:extLst>
                <a:ext uri="{FF2B5EF4-FFF2-40B4-BE49-F238E27FC236}">
                  <a16:creationId xmlns:a16="http://schemas.microsoft.com/office/drawing/2014/main" xmlns="" id="{0230AF9A-4641-4BD8-9F95-9607CD3040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Прямоугольник 17">
              <a:extLst>
                <a:ext uri="{FF2B5EF4-FFF2-40B4-BE49-F238E27FC236}">
                  <a16:creationId xmlns:a16="http://schemas.microsoft.com/office/drawing/2014/main" xmlns="" id="{8703D4EC-9389-41B6-B88B-B6FDC8CD333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7F2616EE-270D-4F4C-BA1F-2708D387B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006956"/>
            <a:ext cx="7213600" cy="1121871"/>
          </a:xfrm>
        </p:spPr>
        <p:txBody>
          <a:bodyPr rtlCol="0" anchor="ctr">
            <a:normAutofit/>
          </a:bodyPr>
          <a:lstStyle/>
          <a:p>
            <a:pPr algn="ctr" rtl="0"/>
            <a:r>
              <a:rPr lang="ru-RU" dirty="0" smtClean="0"/>
              <a:t>Закон «О регулировании цифровых технологий»</a:t>
            </a:r>
            <a:endParaRPr lang="ru-RU" dirty="0"/>
          </a:p>
        </p:txBody>
      </p:sp>
      <p:graphicFrame>
        <p:nvGraphicFramePr>
          <p:cNvPr id="6" name="Объект 5" descr="SmartArt">
            <a:extLst>
              <a:ext uri="{FF2B5EF4-FFF2-40B4-BE49-F238E27FC236}">
                <a16:creationId xmlns:a16="http://schemas.microsoft.com/office/drawing/2014/main" xmlns="" id="{BF629521-FFD2-45DA-9D1D-A5F09BD5A2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472947"/>
              </p:ext>
            </p:extLst>
          </p:nvPr>
        </p:nvGraphicFramePr>
        <p:xfrm>
          <a:off x="719571" y="2198254"/>
          <a:ext cx="6854248" cy="35639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0932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является </a:t>
            </a:r>
            <a:r>
              <a:rPr lang="ru-RU" sz="2000" dirty="0"/>
              <a:t>ли обезличивание персональных данных абонентов гарантией их анонимности в эпоху </a:t>
            </a:r>
            <a:r>
              <a:rPr lang="en-US" sz="2000" dirty="0"/>
              <a:t>Big Data</a:t>
            </a:r>
            <a:r>
              <a:rPr lang="ru-RU" sz="2000" dirty="0" smtClean="0"/>
              <a:t>?  (</a:t>
            </a:r>
            <a:r>
              <a:rPr lang="ru-RU" sz="2000" dirty="0" err="1" smtClean="0"/>
              <a:t>деанонимизация</a:t>
            </a:r>
            <a:r>
              <a:rPr lang="ru-RU" sz="2000" dirty="0" smtClean="0"/>
              <a:t>)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В то время, когда становится возможным идентифицировать личность посредством установления корреляций между несколькими фрагментами данных, эффективность данного способа вызывает сомнения. Европейская рабочая группа во вопросам персональных данных пришла к выводу о том, что если </a:t>
            </a:r>
            <a:r>
              <a:rPr lang="ru-RU" sz="2400" dirty="0" err="1"/>
              <a:t>анонимизированные</a:t>
            </a:r>
            <a:r>
              <a:rPr lang="ru-RU" sz="2400" dirty="0"/>
              <a:t> данные являются обратимыми, то есть могут быть возвращены к исходному состоянию, то они относятся к категории информации, которая может косвенно определить лицо, а следовательно — являются персональными </a:t>
            </a:r>
            <a:r>
              <a:rPr lang="ru-RU" sz="2400" dirty="0" smtClean="0"/>
              <a:t>данными.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199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Прямоугольник 9">
            <a:extLst>
              <a:ext uri="{FF2B5EF4-FFF2-40B4-BE49-F238E27FC236}">
                <a16:creationId xmlns:a16="http://schemas.microsoft.com/office/drawing/2014/main" xmlns="" id="{379F11E2-8BA5-4C5C-AE7C-361E5EA011F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5" name="Рисунок 4" descr="Числа">
            <a:extLst>
              <a:ext uri="{FF2B5EF4-FFF2-40B4-BE49-F238E27FC236}">
                <a16:creationId xmlns:a16="http://schemas.microsoft.com/office/drawing/2014/main" xmlns="" id="{A21EA617-6D48-425F-97A8-7FEC82C8F4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89" r="9642" b="1"/>
          <a:stretch/>
        </p:blipFill>
        <p:spPr>
          <a:xfrm>
            <a:off x="446534" y="723899"/>
            <a:ext cx="7498616" cy="5676901"/>
          </a:xfrm>
          <a:prstGeom prst="rect">
            <a:avLst/>
          </a:prstGeom>
        </p:spPr>
      </p:pic>
      <p:sp>
        <p:nvSpPr>
          <p:cNvPr id="12" name="Прямоугольник 11">
            <a:extLst>
              <a:ext uri="{FF2B5EF4-FFF2-40B4-BE49-F238E27FC236}">
                <a16:creationId xmlns:a16="http://schemas.microsoft.com/office/drawing/2014/main" xmlns="" id="{7C00E1DA-EC7C-40FC-95E3-11FDCD2E42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042147" y="723899"/>
            <a:ext cx="3703320" cy="566666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0F87E73C-2B1A-4602-BFBE-CFE1E55D9B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96275" y="1419226"/>
            <a:ext cx="3081576" cy="1746762"/>
          </a:xfrm>
        </p:spPr>
        <p:txBody>
          <a:bodyPr rtlCol="0">
            <a:normAutofit/>
          </a:bodyPr>
          <a:lstStyle/>
          <a:p>
            <a:pPr rtl="0"/>
            <a:r>
              <a:rPr lang="ru-RU" dirty="0">
                <a:solidFill>
                  <a:srgbClr val="FFFFFF"/>
                </a:solidFill>
              </a:rPr>
              <a:t>Спасибо за внимание!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A9CB511D-EA45-4336-847C-1252667143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96275" y="3505095"/>
            <a:ext cx="3081576" cy="2629006"/>
          </a:xfrm>
        </p:spPr>
        <p:txBody>
          <a:bodyPr rtlCol="0">
            <a:normAutofit/>
          </a:bodyPr>
          <a:lstStyle/>
          <a:p>
            <a:pPr rtl="0"/>
            <a:endParaRPr lang="ru-RU" dirty="0">
              <a:solidFill>
                <a:schemeClr val="bg2"/>
              </a:solidFill>
            </a:endParaRPr>
          </a:p>
          <a:p>
            <a:pPr rtl="0"/>
            <a:endParaRPr lang="ru-RU" dirty="0">
              <a:solidFill>
                <a:schemeClr val="bg2"/>
              </a:solidFill>
            </a:endParaRPr>
          </a:p>
          <a:p>
            <a:pPr rtl="0"/>
            <a:endParaRPr lang="ru-RU" dirty="0">
              <a:solidFill>
                <a:schemeClr val="bg2"/>
              </a:solidFill>
            </a:endParaRPr>
          </a:p>
        </p:txBody>
      </p:sp>
      <p:grpSp>
        <p:nvGrpSpPr>
          <p:cNvPr id="14" name="Группа 13">
            <a:extLst>
              <a:ext uri="{FF2B5EF4-FFF2-40B4-BE49-F238E27FC236}">
                <a16:creationId xmlns:a16="http://schemas.microsoft.com/office/drawing/2014/main" xmlns="" id="{9A421166-2996-41A7-B094-AE5316F347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446534" y="453643"/>
            <a:ext cx="11298933" cy="98554"/>
            <a:chOff x="446534" y="453643"/>
            <a:chExt cx="11298933" cy="98554"/>
          </a:xfrm>
        </p:grpSpPr>
        <p:sp>
          <p:nvSpPr>
            <p:cNvPr id="15" name="Прямоугольник 14">
              <a:extLst>
                <a:ext uri="{FF2B5EF4-FFF2-40B4-BE49-F238E27FC236}">
                  <a16:creationId xmlns:a16="http://schemas.microsoft.com/office/drawing/2014/main" xmlns="" id="{FDBB1B92-A3EB-43E4-8FAB-D20E8ED14C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46534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Прямоугольник 15">
              <a:extLst>
                <a:ext uri="{FF2B5EF4-FFF2-40B4-BE49-F238E27FC236}">
                  <a16:creationId xmlns:a16="http://schemas.microsoft.com/office/drawing/2014/main" xmlns="" id="{3F3972F4-FE7E-48EA-AAD8-9BE5750A66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8042147" y="453643"/>
              <a:ext cx="3703320" cy="9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Прямоугольник 16">
              <a:extLst>
                <a:ext uri="{FF2B5EF4-FFF2-40B4-BE49-F238E27FC236}">
                  <a16:creationId xmlns:a16="http://schemas.microsoft.com/office/drawing/2014/main" xmlns="" id="{221614E5-870B-4D5E-A43B-8FF7E532348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817" y="3473861"/>
            <a:ext cx="1932516" cy="19325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252" y="730562"/>
            <a:ext cx="3271600" cy="127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34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Дивиденд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F69AFF4-BB30-4BA0-AD22-82CC3C4327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A0CF3B2-1F0F-4FC5-8002-3E4869ABAD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EBC12AA-1C15-4500-BC9C-8EE83A441DE9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16c05727-aa75-4e4a-9b5f-8a80a1165891"/>
    <ds:schemaRef ds:uri="http://purl.org/dc/dcmitype/"/>
    <ds:schemaRef ds:uri="http://schemas.microsoft.com/office/infopath/2007/PartnerControls"/>
    <ds:schemaRef ds:uri="71af3243-3dd4-4a8d-8c0d-dd76da1f02a5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«Дивиденд» для ИТ-бизнеса</Template>
  <TotalTime>0</TotalTime>
  <Words>454</Words>
  <Application>Microsoft Office PowerPoint</Application>
  <PresentationFormat>Широкоэкранный</PresentationFormat>
  <Paragraphs>34</Paragraphs>
  <Slides>9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Calibri</vt:lpstr>
      <vt:lpstr>Century Gothic</vt:lpstr>
      <vt:lpstr>Corbel</vt:lpstr>
      <vt:lpstr>Gill Sans MT</vt:lpstr>
      <vt:lpstr>Times New Roman</vt:lpstr>
      <vt:lpstr>Wingdings 2</vt:lpstr>
      <vt:lpstr>Дивиденд</vt:lpstr>
      <vt:lpstr>Карантинная геоаналитика в Казахстане. </vt:lpstr>
      <vt:lpstr>Проект «Система аналитики режима карантина по городу Алматы на основе данных операторов мобильной связи»</vt:lpstr>
      <vt:lpstr>аналитическая система по мониторингу передвижений, мест и времени скопления людей в городе Алматы.   Аналитический портал  covid-analytics.kz</vt:lpstr>
      <vt:lpstr>применении технологий «Больших данных» (Big Data), реализованных в проекте</vt:lpstr>
      <vt:lpstr>Геолокационный анализ преодполагает активность абонентов мобильных операторов и выявляет места скопления абонентов на ежечасной основе. При формировании данных  мобильных операторов применена методика агрегации методом квадратов 500x500 м. </vt:lpstr>
      <vt:lpstr>Нивелирование правовых рисков</vt:lpstr>
      <vt:lpstr>Закон «О регулировании цифровых технологий»</vt:lpstr>
      <vt:lpstr>является ли обезличивание персональных данных абонентов гарантией их анонимности в эпоху Big Data?  (деанонимизация) 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2021-02-23T12:20:53Z</dcterms:created>
  <dcterms:modified xsi:type="dcterms:W3CDTF">2021-02-23T14:42:20Z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