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62" r:id="rId7"/>
    <p:sldId id="263" r:id="rId8"/>
    <p:sldId id="261" r:id="rId9"/>
    <p:sldId id="265" r:id="rId10"/>
    <p:sldId id="259" r:id="rId11"/>
    <p:sldId id="266" r:id="rId12"/>
    <p:sldId id="260" r:id="rId1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56" d="100"/>
          <a:sy n="56" d="100"/>
        </p:scale>
        <p:origin x="12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svg"/><Relationship Id="rId1" Type="http://schemas.openxmlformats.org/officeDocument/2006/relationships/image" Target="../media/image5.png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svg"/><Relationship Id="rId1" Type="http://schemas.openxmlformats.org/officeDocument/2006/relationships/image" Target="../media/image5.png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</dgm:pt>
    <dgm:pt modelId="{701D68F5-42F8-47BC-8FED-84C50F595DF0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sz="1400" b="1" dirty="0" smtClean="0"/>
            <a:t>Мобильные данные</a:t>
          </a:r>
        </a:p>
        <a:p>
          <a:pPr rtl="0">
            <a:lnSpc>
              <a:spcPct val="100000"/>
            </a:lnSpc>
          </a:pPr>
          <a:r>
            <a:rPr lang="ru-RU" sz="1400" dirty="0" smtClean="0"/>
            <a:t> (</a:t>
          </a:r>
          <a:r>
            <a:rPr lang="ru-RU" sz="1400" dirty="0" err="1" smtClean="0"/>
            <a:t>геолокационные</a:t>
          </a:r>
          <a:r>
            <a:rPr lang="ru-RU" sz="1400" dirty="0" smtClean="0"/>
            <a:t> и звонки в экстренные службы с мобильных номеров)</a:t>
          </a:r>
          <a:endParaRPr lang="ru-RU" sz="1400" noProof="0" dirty="0"/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ru-RU" noProof="0" dirty="0"/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ru-RU" noProof="0" dirty="0"/>
        </a:p>
      </dgm:t>
    </dgm:pt>
    <dgm:pt modelId="{91A66877-AC1C-46D9-BF2C-6024B638DEA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endParaRPr lang="ru-RU" dirty="0" smtClean="0"/>
        </a:p>
        <a:p>
          <a:pPr rtl="0">
            <a:lnSpc>
              <a:spcPct val="100000"/>
            </a:lnSpc>
          </a:pPr>
          <a:r>
            <a:rPr lang="ru-RU" b="1" dirty="0" smtClean="0"/>
            <a:t>Открытые данные/данные </a:t>
          </a:r>
          <a:r>
            <a:rPr lang="ru-RU" b="1" dirty="0" err="1" smtClean="0"/>
            <a:t>Акимата</a:t>
          </a:r>
          <a:r>
            <a:rPr lang="ru-RU" b="1" dirty="0" smtClean="0"/>
            <a:t> города Алматы</a:t>
          </a:r>
        </a:p>
        <a:p>
          <a:pPr rtl="0">
            <a:lnSpc>
              <a:spcPct val="100000"/>
            </a:lnSpc>
          </a:pPr>
          <a:r>
            <a:rPr lang="ru-RU" dirty="0" smtClean="0"/>
            <a:t> (официальная статистика по заражениям) </a:t>
          </a:r>
          <a:endParaRPr lang="ru-RU" noProof="0" dirty="0"/>
        </a:p>
      </dgm:t>
    </dgm:pt>
    <dgm:pt modelId="{913FED05-DF41-48A7-B1F8-81937A468EF9}" type="parTrans" cxnId="{7F0DAB6F-9257-4F2D-B31A-3418F73F6952}">
      <dgm:prSet/>
      <dgm:spPr/>
      <dgm:t>
        <a:bodyPr rtlCol="0"/>
        <a:lstStyle/>
        <a:p>
          <a:pPr rtl="0"/>
          <a:endParaRPr lang="ru-RU" noProof="0" dirty="0"/>
        </a:p>
      </dgm:t>
    </dgm:pt>
    <dgm:pt modelId="{BFCE4A28-C381-46FF-935A-B11534EF7D87}" type="sibTrans" cxnId="{7F0DAB6F-9257-4F2D-B31A-3418F73F6952}">
      <dgm:prSet/>
      <dgm:spPr/>
      <dgm:t>
        <a:bodyPr rtlCol="0"/>
        <a:lstStyle/>
        <a:p>
          <a:pPr rtl="0"/>
          <a:endParaRPr lang="ru-RU" noProof="0" dirty="0"/>
        </a:p>
      </dgm:t>
    </dgm:pt>
    <dgm:pt modelId="{76CC3289-2662-43F0-A3C6-BA04A135F08C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endParaRPr lang="ru-RU" b="1" dirty="0" smtClean="0"/>
        </a:p>
        <a:p>
          <a:pPr rtl="0">
            <a:lnSpc>
              <a:spcPct val="100000"/>
            </a:lnSpc>
          </a:pPr>
          <a:r>
            <a:rPr lang="ru-RU" b="1" dirty="0" smtClean="0"/>
            <a:t>Внешние данные</a:t>
          </a:r>
        </a:p>
        <a:p>
          <a:pPr rtl="0">
            <a:lnSpc>
              <a:spcPct val="100000"/>
            </a:lnSpc>
          </a:pPr>
          <a:r>
            <a:rPr lang="ru-RU" dirty="0" smtClean="0"/>
            <a:t> (динамика изменения передвижения граждан от </a:t>
          </a:r>
          <a:r>
            <a:rPr lang="en-US" dirty="0" smtClean="0"/>
            <a:t>Google</a:t>
          </a:r>
          <a:r>
            <a:rPr lang="ru-RU" dirty="0" smtClean="0"/>
            <a:t>)</a:t>
          </a:r>
          <a:endParaRPr lang="ru-RU" noProof="0" dirty="0"/>
        </a:p>
      </dgm:t>
    </dgm:pt>
    <dgm:pt modelId="{D46DB4DA-1442-4ECE-89FE-BBB1E3489E3D}" type="parTrans" cxnId="{0400886E-8A1A-44C2-95A7-DB0EF4911494}">
      <dgm:prSet/>
      <dgm:spPr/>
      <dgm:t>
        <a:bodyPr rtlCol="0"/>
        <a:lstStyle/>
        <a:p>
          <a:pPr rtl="0"/>
          <a:endParaRPr lang="ru-RU" noProof="0" dirty="0"/>
        </a:p>
      </dgm:t>
    </dgm:pt>
    <dgm:pt modelId="{FA28C9D6-476E-43CD-BA23-D6D990FD78D0}" type="sibTrans" cxnId="{0400886E-8A1A-44C2-95A7-DB0EF4911494}">
      <dgm:prSet/>
      <dgm:spPr/>
      <dgm:t>
        <a:bodyPr rtlCol="0"/>
        <a:lstStyle/>
        <a:p>
          <a:pPr rtl="0"/>
          <a:endParaRPr lang="ru-RU" noProof="0" dirty="0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Ang="0" custScaleX="92547" custScaleY="95140" custLinFactNeighborX="-1262" custLinFactNeighborY="-5031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 custScaleY="19627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84067" custScaleY="80653" custLinFactNeighborX="-1610" custLinFactNeighborY="-278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 custScaleY="27119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75587" custScaleY="80742" custLinFactNeighborX="-1545" custLinFactNeighborY="-3904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 custScaleY="24991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05A920DF-F275-442A-AE4E-321A812BD608}" type="presOf" srcId="{7D9C16A6-8C48-4165-8DAF-8C957C12A8FA}" destId="{8994D886-A75F-411A-A9D7-D31991FF12BD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1C9C716-0C8A-4862-A43F-A9047F6A6ECE}" type="presOf" srcId="{701D68F5-42F8-47BC-8FED-84C50F595DF0}" destId="{A99B5DD6-89E9-4537-B415-4205CEB9323A}" srcOrd="0" destOrd="0" presId="urn:microsoft.com/office/officeart/2018/2/layout/IconLabelList"/>
    <dgm:cxn modelId="{634ABEFF-3AC1-45CD-BF32-24D2F6D73D7C}" type="presOf" srcId="{76CC3289-2662-43F0-A3C6-BA04A135F08C}" destId="{133097FC-B1F8-4953-B0AB-E8E73D968D1C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639634AD-5727-49C2-9E58-EB6075215446}" type="presOf" srcId="{91A66877-AC1C-46D9-BF2C-6024B638DEA9}" destId="{55120873-6F5C-4053-8EAD-6287A7F1097E}" srcOrd="0" destOrd="0" presId="urn:microsoft.com/office/officeart/2018/2/layout/IconLabelList"/>
    <dgm:cxn modelId="{CF59BB9E-C8FC-4C34-8006-3277F29FB6DE}" type="presParOf" srcId="{8994D886-A75F-411A-A9D7-D31991FF12BD}" destId="{E1DBA6D5-BD14-4CD2-A0CC-80F867FEFA81}" srcOrd="0" destOrd="0" presId="urn:microsoft.com/office/officeart/2018/2/layout/IconLabelList"/>
    <dgm:cxn modelId="{866C03AD-DD5B-4277-8831-0C127DF86F35}" type="presParOf" srcId="{E1DBA6D5-BD14-4CD2-A0CC-80F867FEFA81}" destId="{19A8DC21-3E65-409D-AD53-DA51BB9198A0}" srcOrd="0" destOrd="0" presId="urn:microsoft.com/office/officeart/2018/2/layout/IconLabelList"/>
    <dgm:cxn modelId="{128FBF1B-109A-47F9-B440-D03F4626A9BA}" type="presParOf" srcId="{E1DBA6D5-BD14-4CD2-A0CC-80F867FEFA81}" destId="{B9F90A48-FF94-4C94-A587-0190406F6FD3}" srcOrd="1" destOrd="0" presId="urn:microsoft.com/office/officeart/2018/2/layout/IconLabelList"/>
    <dgm:cxn modelId="{8670118E-E162-4F28-99EA-949C482C4F26}" type="presParOf" srcId="{E1DBA6D5-BD14-4CD2-A0CC-80F867FEFA81}" destId="{A99B5DD6-89E9-4537-B415-4205CEB9323A}" srcOrd="2" destOrd="0" presId="urn:microsoft.com/office/officeart/2018/2/layout/IconLabelList"/>
    <dgm:cxn modelId="{6A09E131-C1FE-47FA-BD91-6D46F7DB3AD7}" type="presParOf" srcId="{8994D886-A75F-411A-A9D7-D31991FF12BD}" destId="{8B391436-B9B0-45BD-A57F-792D6376D868}" srcOrd="1" destOrd="0" presId="urn:microsoft.com/office/officeart/2018/2/layout/IconLabelList"/>
    <dgm:cxn modelId="{D7D85FB5-4AD1-46B7-8E53-62D3F1F869BE}" type="presParOf" srcId="{8994D886-A75F-411A-A9D7-D31991FF12BD}" destId="{95872155-C45D-46D3-874C-D838089A06F8}" srcOrd="2" destOrd="0" presId="urn:microsoft.com/office/officeart/2018/2/layout/IconLabelList"/>
    <dgm:cxn modelId="{E4340D53-7996-4180-832E-9DD471AE3441}" type="presParOf" srcId="{95872155-C45D-46D3-874C-D838089A06F8}" destId="{CE9DF0E8-B0DE-4E1E-9FF4-6006AD8428DB}" srcOrd="0" destOrd="0" presId="urn:microsoft.com/office/officeart/2018/2/layout/IconLabelList"/>
    <dgm:cxn modelId="{EEB70DE9-0FCA-47C6-AB9E-ED5E83AF66B7}" type="presParOf" srcId="{95872155-C45D-46D3-874C-D838089A06F8}" destId="{AA0423A1-55B2-45E9-BFE7-3FBE5BDA65ED}" srcOrd="1" destOrd="0" presId="urn:microsoft.com/office/officeart/2018/2/layout/IconLabelList"/>
    <dgm:cxn modelId="{1384D7CB-9E90-4E13-BA30-2421855CB9F9}" type="presParOf" srcId="{95872155-C45D-46D3-874C-D838089A06F8}" destId="{55120873-6F5C-4053-8EAD-6287A7F1097E}" srcOrd="2" destOrd="0" presId="urn:microsoft.com/office/officeart/2018/2/layout/IconLabelList"/>
    <dgm:cxn modelId="{0C47C2BA-718A-4D21-8A25-157E23BE208B}" type="presParOf" srcId="{8994D886-A75F-411A-A9D7-D31991FF12BD}" destId="{F679C986-30E4-4F0A-A3A6-CAE528BFED76}" srcOrd="3" destOrd="0" presId="urn:microsoft.com/office/officeart/2018/2/layout/IconLabelList"/>
    <dgm:cxn modelId="{85792AED-F1AA-4AFB-8C0D-180EEBEC52F2}" type="presParOf" srcId="{8994D886-A75F-411A-A9D7-D31991FF12BD}" destId="{2EC2FDE3-8908-45C7-A3FD-EB370213FE69}" srcOrd="4" destOrd="0" presId="urn:microsoft.com/office/officeart/2018/2/layout/IconLabelList"/>
    <dgm:cxn modelId="{D71858A8-07B6-4E2A-AE55-4CBB5A176FAF}" type="presParOf" srcId="{2EC2FDE3-8908-45C7-A3FD-EB370213FE69}" destId="{6DB1FE51-13D0-4A38-AD6E-48D4371A1AF3}" srcOrd="0" destOrd="0" presId="urn:microsoft.com/office/officeart/2018/2/layout/IconLabelList"/>
    <dgm:cxn modelId="{49C82510-3B59-4CF0-B2E9-AC9595C8150B}" type="presParOf" srcId="{2EC2FDE3-8908-45C7-A3FD-EB370213FE69}" destId="{0928538A-05CC-4A79-BD5D-92F985D1EEE5}" srcOrd="1" destOrd="0" presId="urn:microsoft.com/office/officeart/2018/2/layout/IconLabelList"/>
    <dgm:cxn modelId="{5B4A17CB-8447-41F2-94A1-DD7F7A76F118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smtClean="0"/>
            <a:t>международный </a:t>
          </a:r>
          <a:r>
            <a:rPr lang="ru-RU" dirty="0" smtClean="0"/>
            <a:t>принцип «минимизации данных»</a:t>
          </a:r>
          <a:r>
            <a:rPr lang="ru-RU" noProof="0" dirty="0"/>
            <a:t>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ru-RU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ru-RU" noProof="0" dirty="0"/>
        </a:p>
      </dgm:t>
    </dgm:pt>
    <dgm:pt modelId="{0BEF68B8-1228-47BB-83B5-7B9CD1E3F84E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dirty="0" smtClean="0"/>
            <a:t>международный принцип «ограничения обработки заранее определенной целью»</a:t>
          </a:r>
          <a:endParaRPr lang="ru-RU" noProof="0" dirty="0"/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ru-RU" noProof="0" dirty="0"/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ru-RU" noProof="0" dirty="0"/>
        </a:p>
      </dgm:t>
    </dgm:pt>
    <dgm:pt modelId="{5605D28D-2CE6-4513-8566-952984E21E14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dirty="0" smtClean="0"/>
            <a:t>Обезличивание персональных данных</a:t>
          </a:r>
          <a:endParaRPr lang="ru-RU" noProof="0" dirty="0"/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ru-RU" noProof="0" dirty="0"/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ru-RU" noProof="0" dirty="0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  <dgm:t>
        <a:bodyPr/>
        <a:lstStyle/>
        <a:p>
          <a:endParaRPr lang="ru-RU"/>
        </a:p>
      </dgm:t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1028220" y="0"/>
          <a:ext cx="1242152" cy="1312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54818" y="1939941"/>
          <a:ext cx="3222832" cy="1457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Мобильные данные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(</a:t>
          </a:r>
          <a:r>
            <a:rPr lang="ru-RU" sz="1400" kern="1200" dirty="0" err="1" smtClean="0"/>
            <a:t>геолокационные</a:t>
          </a:r>
          <a:r>
            <a:rPr lang="ru-RU" sz="1400" kern="1200" dirty="0" smtClean="0"/>
            <a:t> и звонки в экстренные службы с мобильных номеров)</a:t>
          </a:r>
          <a:endParaRPr lang="ru-RU" sz="1400" kern="1200" noProof="0" dirty="0"/>
        </a:p>
      </dsp:txBody>
      <dsp:txXfrm>
        <a:off x="54818" y="1939941"/>
        <a:ext cx="3222832" cy="1457319"/>
      </dsp:txXfrm>
    </dsp:sp>
    <dsp:sp modelId="{CE9DF0E8-B0DE-4E1E-9FF4-6006AD8428DB}">
      <dsp:nvSpPr>
        <dsp:cNvPr id="0" name=""/>
        <dsp:cNvSpPr/>
      </dsp:nvSpPr>
      <dsp:spPr>
        <a:xfrm>
          <a:off x="4920959" y="243617"/>
          <a:ext cx="1024946" cy="943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841646" y="1377847"/>
          <a:ext cx="3222832" cy="2013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Открытые данные/данные </a:t>
          </a:r>
          <a:r>
            <a:rPr lang="ru-RU" sz="1600" b="1" kern="1200" dirty="0" err="1" smtClean="0"/>
            <a:t>Акимата</a:t>
          </a:r>
          <a:r>
            <a:rPr lang="ru-RU" sz="1600" b="1" kern="1200" dirty="0" smtClean="0"/>
            <a:t> города Алматы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(официальная статистика по заражениям) </a:t>
          </a:r>
          <a:endParaRPr lang="ru-RU" sz="1600" kern="1200" noProof="0" dirty="0"/>
        </a:p>
      </dsp:txBody>
      <dsp:txXfrm>
        <a:off x="3841646" y="1377847"/>
        <a:ext cx="3222832" cy="2013630"/>
      </dsp:txXfrm>
    </dsp:sp>
    <dsp:sp modelId="{6DB1FE51-13D0-4A38-AD6E-48D4371A1AF3}">
      <dsp:nvSpPr>
        <dsp:cNvPr id="0" name=""/>
        <dsp:cNvSpPr/>
      </dsp:nvSpPr>
      <dsp:spPr>
        <a:xfrm>
          <a:off x="8808654" y="151192"/>
          <a:ext cx="828598" cy="9454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28474" y="1497210"/>
          <a:ext cx="3222832" cy="185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Внешние данные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(динамика изменения передвижения граждан от </a:t>
          </a:r>
          <a:r>
            <a:rPr lang="en-US" sz="1600" kern="1200" dirty="0" smtClean="0"/>
            <a:t>Google</a:t>
          </a:r>
          <a:r>
            <a:rPr lang="ru-RU" sz="1600" kern="1200" dirty="0" smtClean="0"/>
            <a:t>)</a:t>
          </a:r>
          <a:endParaRPr lang="ru-RU" sz="1600" kern="1200" noProof="0" dirty="0"/>
        </a:p>
      </dsp:txBody>
      <dsp:txXfrm>
        <a:off x="7628474" y="1497210"/>
        <a:ext cx="3222832" cy="1855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8260" rIns="48260" bIns="48260" numCol="1" spcCol="1270" rtlCol="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международный </a:t>
          </a:r>
          <a:r>
            <a:rPr lang="ru-RU" sz="1900" kern="1200" dirty="0" smtClean="0"/>
            <a:t>принцип «минимизации данных»</a:t>
          </a:r>
          <a:r>
            <a:rPr lang="ru-RU" sz="1900" kern="1200" noProof="0" dirty="0"/>
            <a:t>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8260" rIns="48260" bIns="48260" numCol="1" spcCol="1270" rtlCol="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международный принцип «ограничения обработки заранее определенной целью»</a:t>
          </a:r>
          <a:endParaRPr lang="ru-RU" sz="1900" kern="1200" noProof="0" dirty="0"/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8260" rIns="48260" bIns="48260" numCol="1" spcCol="1270" rtlCol="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Обезличивание персональных данных</a:t>
          </a:r>
          <a:endParaRPr lang="ru-RU" sz="1900" kern="1200" noProof="0" dirty="0"/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26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53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Карантинная </a:t>
            </a:r>
            <a:r>
              <a:rPr lang="ru-RU" dirty="0">
                <a:solidFill>
                  <a:schemeClr val="bg1"/>
                </a:solidFill>
              </a:rPr>
              <a:t>геоаналитика в Казахстане.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Благо или угроза вмешательства в частную жизнь граждан?</a:t>
            </a:r>
            <a:endParaRPr lang="ru-RU" sz="2400" dirty="0">
              <a:solidFill>
                <a:srgbClr val="7CEB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27" y="587917"/>
            <a:ext cx="2516274" cy="9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prstClr val="white"/>
                </a:solidFill>
              </a:rPr>
              <a:t>Проект «Система </a:t>
            </a:r>
            <a:r>
              <a:rPr lang="ru-RU" sz="2000" dirty="0">
                <a:solidFill>
                  <a:prstClr val="white"/>
                </a:solidFill>
              </a:rPr>
              <a:t>аналитики режима карантина по городу Алматы на основе данных операторов мобильной связи</a:t>
            </a:r>
            <a:r>
              <a:rPr lang="ru-RU" sz="2000" dirty="0" smtClean="0">
                <a:solidFill>
                  <a:prstClr val="white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1C1C1C"/>
                </a:solidFill>
                <a:latin typeface="Century Gothic" panose="020B0502020202020204" pitchFamily="34" charset="0"/>
              </a:rPr>
              <a:t>«Разработанная</a:t>
            </a:r>
            <a:r>
              <a:rPr lang="ru-RU" sz="2400" dirty="0">
                <a:solidFill>
                  <a:srgbClr val="1C1C1C"/>
                </a:solidFill>
                <a:latin typeface="Century Gothic" panose="020B0502020202020204" pitchFamily="34" charset="0"/>
              </a:rPr>
              <a:t> система аналитики передвижений горожан на основе данных мобильных операторов нацелена на отслеживание индекса социальной изоляции. Агрегированные обезличенные данные позволяют выявлять места скопления мобильных абонентов и рассчитывать сопутствующие корреляции при интеграции с другими источниками </a:t>
            </a:r>
            <a:r>
              <a:rPr lang="ru-RU" sz="2400" dirty="0" smtClean="0">
                <a:solidFill>
                  <a:srgbClr val="1C1C1C"/>
                </a:solidFill>
                <a:latin typeface="Century Gothic" panose="020B0502020202020204" pitchFamily="34" charset="0"/>
              </a:rPr>
              <a:t>данных».</a:t>
            </a:r>
            <a:endParaRPr lang="ru-RU" sz="2400" dirty="0">
              <a:solidFill>
                <a:srgbClr val="1C1C1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1C1C1C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dirty="0" smtClean="0"/>
              <a:t>Источник: Управление </a:t>
            </a:r>
            <a:r>
              <a:rPr lang="ru-RU" dirty="0" err="1" smtClean="0"/>
              <a:t>цифровизации</a:t>
            </a:r>
            <a:r>
              <a:rPr lang="ru-RU" dirty="0" smtClean="0"/>
              <a:t> города Алматы </a:t>
            </a:r>
            <a:r>
              <a:rPr lang="en-US" dirty="0"/>
              <a:t>https://</a:t>
            </a:r>
            <a:r>
              <a:rPr lang="en-US" dirty="0" smtClean="0"/>
              <a:t>digital-almaty.kz/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26534"/>
            <a:ext cx="11029616" cy="8636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аналитическая система по мониторингу передвижений, мест и времени скопления людей в городе 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Алматы.   Аналитический портал  </a:t>
            </a:r>
            <a:r>
              <a:rPr lang="en-US" sz="2000" dirty="0" err="1"/>
              <a:t>covid</a:t>
            </a:r>
            <a:r>
              <a:rPr lang="ru-RU" sz="2000" dirty="0"/>
              <a:t>-</a:t>
            </a:r>
            <a:r>
              <a:rPr lang="en-US" sz="2000" dirty="0"/>
              <a:t>analytics</a:t>
            </a:r>
            <a:r>
              <a:rPr lang="ru-RU" sz="2000" dirty="0"/>
              <a:t>.</a:t>
            </a:r>
            <a:r>
              <a:rPr lang="en-US" sz="2000" dirty="0" err="1"/>
              <a:t>kz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492"/>
            <a:ext cx="5517357" cy="3678238"/>
          </a:xfrm>
        </p:spPr>
      </p:pic>
      <p:pic>
        <p:nvPicPr>
          <p:cNvPr id="5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13492"/>
            <a:ext cx="5117570" cy="4038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4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применении технологий «Больших данных» (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), реализованных в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98134"/>
            <a:ext cx="11029615" cy="4572000"/>
          </a:xfrm>
        </p:spPr>
        <p:txBody>
          <a:bodyPr>
            <a:normAutofit/>
          </a:bodyPr>
          <a:lstStyle/>
          <a:p>
            <a:r>
              <a:rPr lang="ru-RU" sz="2000" b="1" dirty="0"/>
              <a:t>Для формирования </a:t>
            </a:r>
            <a:r>
              <a:rPr lang="ru-RU" sz="2000" b="1" dirty="0" err="1"/>
              <a:t>геолокационной</a:t>
            </a:r>
            <a:r>
              <a:rPr lang="ru-RU" sz="2000" b="1" dirty="0"/>
              <a:t> карты использовался инструмент визуализации данных </a:t>
            </a:r>
            <a:r>
              <a:rPr lang="en-US" sz="2000" b="1" dirty="0" err="1"/>
              <a:t>Carto</a:t>
            </a:r>
            <a:r>
              <a:rPr lang="ru-RU" sz="2000" b="1" dirty="0"/>
              <a:t>, а корреляция с данными по передвижению граждан и звонковой активности реализованы на базе инструмента </a:t>
            </a:r>
            <a:r>
              <a:rPr lang="en-US" sz="2000" b="1" dirty="0" err="1"/>
              <a:t>PowerBI</a:t>
            </a:r>
            <a:r>
              <a:rPr lang="ru-RU" sz="2000" b="1" dirty="0"/>
              <a:t> от </a:t>
            </a:r>
            <a:r>
              <a:rPr lang="en-US" sz="2000" b="1" dirty="0"/>
              <a:t>Microsoft</a:t>
            </a:r>
            <a:r>
              <a:rPr lang="ru-RU" sz="2000" b="1" dirty="0"/>
              <a:t>, также встроенного в аналитический портал.</a:t>
            </a:r>
          </a:p>
          <a:p>
            <a:r>
              <a:rPr lang="ru-RU" sz="2000" b="1" dirty="0" err="1"/>
              <a:t>Carto</a:t>
            </a:r>
            <a:r>
              <a:rPr lang="ru-RU" sz="2000" dirty="0"/>
              <a:t> – сервис визуализации данных на основе геоинформационных инструментов. Использует различные цифровые карты местности и «рисует» собственные элементы на них. В конкретно данном проекте через </a:t>
            </a:r>
            <a:r>
              <a:rPr lang="ru-RU" sz="2000" dirty="0" err="1"/>
              <a:t>Carto</a:t>
            </a:r>
            <a:r>
              <a:rPr lang="ru-RU" sz="2000" dirty="0"/>
              <a:t> показана визуализация уровня передвижения абонентов операторов по квадратам 500х500 м разного цвета в зависимости от плотности, а также аналогичная визуализация по звонковой активности абонентов.</a:t>
            </a:r>
          </a:p>
          <a:p>
            <a:r>
              <a:rPr lang="ru-RU" sz="2000" b="1" dirty="0" err="1"/>
              <a:t>PowerBI</a:t>
            </a:r>
            <a:r>
              <a:rPr lang="ru-RU" sz="2000" dirty="0"/>
              <a:t> – облачный аналитический инструмент </a:t>
            </a:r>
            <a:r>
              <a:rPr lang="ru-RU" sz="2000" dirty="0" err="1"/>
              <a:t>Microsoft</a:t>
            </a:r>
            <a:r>
              <a:rPr lang="ru-RU" sz="2000" dirty="0"/>
              <a:t>, позволяющее работать с данными различных размеров и форм. Имеет интерфейс, подобный </a:t>
            </a:r>
            <a:r>
              <a:rPr lang="ru-RU" sz="2000" dirty="0" err="1"/>
              <a:t>Excel</a:t>
            </a:r>
            <a:r>
              <a:rPr lang="ru-RU" sz="2000" dirty="0"/>
              <a:t>, для ввода и хранения данных, при этом позволяет обеспечивать различную визуализацию: строить </a:t>
            </a:r>
            <a:r>
              <a:rPr lang="ru-RU" sz="2000" dirty="0" err="1"/>
              <a:t>инфографические</a:t>
            </a:r>
            <a:r>
              <a:rPr lang="ru-RU" sz="2000" dirty="0"/>
              <a:t> отчёты, в том числе сложные.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BFDA9692-ECDC-4B59-86B2-8C90FDE1A0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12C05506-42A1-49C0-9D87-081CCD902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436533"/>
            <a:ext cx="11029616" cy="1659467"/>
          </a:xfrm>
        </p:spPr>
        <p:txBody>
          <a:bodyPr rtlCol="0">
            <a:normAutofit/>
          </a:bodyPr>
          <a:lstStyle/>
          <a:p>
            <a:r>
              <a:rPr lang="ru-RU" sz="1800" dirty="0" err="1"/>
              <a:t>Геолокационный</a:t>
            </a:r>
            <a:r>
              <a:rPr lang="ru-RU" sz="1800" dirty="0"/>
              <a:t> анализ </a:t>
            </a:r>
            <a:r>
              <a:rPr lang="ru-RU" sz="1800" dirty="0" err="1"/>
              <a:t>преодполагает</a:t>
            </a:r>
            <a:r>
              <a:rPr lang="ru-RU" sz="1800" dirty="0"/>
              <a:t> активность абонентов мобильных операторов и выявляет места скопления абонентов на ежечасной основе. При формировании данных </a:t>
            </a:r>
            <a:r>
              <a:rPr lang="ru-RU" sz="1800" dirty="0" smtClean="0"/>
              <a:t> </a:t>
            </a:r>
            <a:r>
              <a:rPr lang="ru-RU" sz="1800" dirty="0"/>
              <a:t>мобильных операторов применена методика агрегации методом квадратов 500</a:t>
            </a:r>
            <a:r>
              <a:rPr lang="en-US" sz="1800" dirty="0"/>
              <a:t>x</a:t>
            </a:r>
            <a:r>
              <a:rPr lang="ru-RU" sz="1800" dirty="0"/>
              <a:t>500 м. </a:t>
            </a:r>
            <a:endParaRPr lang="ru-RU" sz="1800" dirty="0">
              <a:solidFill>
                <a:srgbClr val="FFFEFF"/>
              </a:solidFill>
            </a:endParaRPr>
          </a:p>
        </p:txBody>
      </p:sp>
      <p:graphicFrame>
        <p:nvGraphicFramePr>
          <p:cNvPr id="4" name="Объект 3" descr="значок графического элемента SmartArt">
            <a:extLst>
              <a:ext uri="{FF2B5EF4-FFF2-40B4-BE49-F238E27FC236}">
                <a16:creationId xmlns:a16="http://schemas.microsoft.com/office/drawing/2014/main" xmlns="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501858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Нивелирование правовых рисков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Агрегация данных </a:t>
            </a:r>
            <a:r>
              <a:rPr lang="ru-RU" sz="2400" dirty="0"/>
              <a:t>– это объединение данных об отдельных абонентах в суммарные данные. Вместо того, чтобы передавать данные о каждом конкретном абоненте и его </a:t>
            </a:r>
            <a:r>
              <a:rPr lang="ru-RU" sz="2400" dirty="0" err="1"/>
              <a:t>геолокации</a:t>
            </a:r>
            <a:r>
              <a:rPr lang="ru-RU" sz="2400" dirty="0"/>
              <a:t> в какой-то момент времени, оператор передаёт, сколько суммарно его абонентов было на определенном участке 500х500 м в течение определенного часа. Затем эти данные суммируются для всех операторов, и на выходе получается агрегированный отчёт, из которого нельзя восстановить данные про каждого конкретного абонента.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03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 smtClean="0"/>
              <a:t>Закон «О регулировании цифровых технологий»</a:t>
            </a:r>
            <a:endParaRPr lang="ru-RU" dirty="0"/>
          </a:p>
        </p:txBody>
      </p:sp>
      <p:graphicFrame>
        <p:nvGraphicFramePr>
          <p:cNvPr id="6" name="Объект 5" descr="SmartArt">
            <a:extLst>
              <a:ext uri="{FF2B5EF4-FFF2-40B4-BE49-F238E27FC236}">
                <a16:creationId xmlns:a16="http://schemas.microsoft.com/office/drawing/2014/main" xmlns="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72947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является </a:t>
            </a:r>
            <a:r>
              <a:rPr lang="ru-RU" sz="2000" dirty="0"/>
              <a:t>ли обезличивание персональных данных абонентов гарантией их анонимности в эпоху </a:t>
            </a:r>
            <a:r>
              <a:rPr lang="en-US" sz="2000" dirty="0"/>
              <a:t>Big Data</a:t>
            </a:r>
            <a:r>
              <a:rPr lang="ru-RU" sz="2000" dirty="0" smtClean="0"/>
              <a:t>?  (</a:t>
            </a:r>
            <a:r>
              <a:rPr lang="ru-RU" sz="2000" dirty="0" err="1" smtClean="0"/>
              <a:t>деанонимизация</a:t>
            </a:r>
            <a:r>
              <a:rPr lang="ru-RU" sz="20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то время, когда становится возможным идентифицировать личность посредством установления корреляций между несколькими фрагментами данных, эффективность данного способа вызывает сомнения. Европейская рабочая группа во вопросам персональных данных пришла к выводу о том, что если </a:t>
            </a:r>
            <a:r>
              <a:rPr lang="ru-RU" sz="2400" dirty="0" err="1"/>
              <a:t>анонимизированные</a:t>
            </a:r>
            <a:r>
              <a:rPr lang="ru-RU" sz="2400" dirty="0"/>
              <a:t> данные являются обратимыми, то есть могут быть возвращены к исходному состоянию, то они относятся к категории информации, которая может косвенно определить лицо, а следовательно — являются персональными </a:t>
            </a:r>
            <a:r>
              <a:rPr lang="ru-RU" sz="2400" dirty="0" smtClean="0"/>
              <a:t>данными.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исла">
            <a:extLst>
              <a:ext uri="{FF2B5EF4-FFF2-40B4-BE49-F238E27FC236}">
                <a16:creationId xmlns:a16="http://schemas.microsoft.com/office/drawing/2014/main" xmlns="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xmlns="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xmlns="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17" y="3473861"/>
            <a:ext cx="1932516" cy="1932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52" y="730562"/>
            <a:ext cx="3271600" cy="12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0</TotalTime>
  <Words>454</Words>
  <Application>Microsoft Office PowerPoint</Application>
  <PresentationFormat>Широкоэкранный</PresentationFormat>
  <Paragraphs>34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Corbel</vt:lpstr>
      <vt:lpstr>Gill Sans MT</vt:lpstr>
      <vt:lpstr>Times New Roman</vt:lpstr>
      <vt:lpstr>Wingdings 2</vt:lpstr>
      <vt:lpstr>Дивиденд</vt:lpstr>
      <vt:lpstr>Карантинная геоаналитика в Казахстане. </vt:lpstr>
      <vt:lpstr>Проект «Система аналитики режима карантина по городу Алматы на основе данных операторов мобильной связи»</vt:lpstr>
      <vt:lpstr>аналитическая система по мониторингу передвижений, мест и времени скопления людей в городе Алматы.   Аналитический портал  covid-analytics.kz</vt:lpstr>
      <vt:lpstr>применении технологий «Больших данных» (Big Data), реализованных в проекте</vt:lpstr>
      <vt:lpstr>Геолокационный анализ преодполагает активность абонентов мобильных операторов и выявляет места скопления абонентов на ежечасной основе. При формировании данных  мобильных операторов применена методика агрегации методом квадратов 500x500 м. </vt:lpstr>
      <vt:lpstr>Нивелирование правовых рисков</vt:lpstr>
      <vt:lpstr>Закон «О регулировании цифровых технологий»</vt:lpstr>
      <vt:lpstr>является ли обезличивание персональных данных абонентов гарантией их анонимности в эпоху Big Data?  (деанонимизация)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2021-02-23T12:20:53Z</dcterms:created>
  <dcterms:modified xsi:type="dcterms:W3CDTF">2021-02-23T14:42:20Z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