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57" r:id="rId5"/>
    <p:sldId id="260" r:id="rId6"/>
    <p:sldId id="261" r:id="rId7"/>
    <p:sldId id="284" r:id="rId8"/>
    <p:sldId id="262" r:id="rId9"/>
    <p:sldId id="267" r:id="rId10"/>
    <p:sldId id="272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74"/>
  </p:normalViewPr>
  <p:slideViewPr>
    <p:cSldViewPr snapToGrid="0" snapToObjects="1">
      <p:cViewPr varScale="1">
        <p:scale>
          <a:sx n="82" d="100"/>
          <a:sy n="82" d="100"/>
        </p:scale>
        <p:origin x="11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dingbat_hd.png" descr="dingbat_h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1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24600" y="9359899"/>
            <a:ext cx="368301" cy="431801"/>
          </a:xfrm>
          <a:prstGeom prst="rect">
            <a:avLst/>
          </a:prstGeom>
        </p:spPr>
        <p:txBody>
          <a:bodyPr anchor="ctr"/>
          <a:lstStyle>
            <a:lvl1pPr>
              <a:defRPr sz="2000" b="1" i="1">
                <a:solidFill>
                  <a:srgbClr val="F4E1B9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</p:spPr>
        <p:txBody>
          <a:bodyPr/>
          <a:lstStyle>
            <a:lvl1pPr>
              <a:defRPr sz="6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</p:spPr>
        <p:txBody>
          <a:bodyPr/>
          <a:lstStyle>
            <a:lvl1pPr marL="419100" indent="-419100">
              <a:lnSpc>
                <a:spcPct val="120000"/>
              </a:lnSpc>
              <a:spcBef>
                <a:spcPts val="2800"/>
              </a:spcBef>
              <a:buSzPct val="50000"/>
              <a:buBlip>
                <a:blip r:embed="rId3"/>
              </a:buBlip>
              <a:def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  <a:lvl2pPr marL="838200" indent="-419100">
              <a:lnSpc>
                <a:spcPct val="120000"/>
              </a:lnSpc>
              <a:spcBef>
                <a:spcPts val="2800"/>
              </a:spcBef>
              <a:buSzPct val="50000"/>
              <a:buBlip>
                <a:blip r:embed="rId3"/>
              </a:buBlip>
              <a:def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2pPr>
            <a:lvl3pPr marL="1257300" indent="-419100">
              <a:lnSpc>
                <a:spcPct val="120000"/>
              </a:lnSpc>
              <a:spcBef>
                <a:spcPts val="2800"/>
              </a:spcBef>
              <a:buSzPct val="50000"/>
              <a:buBlip>
                <a:blip r:embed="rId3"/>
              </a:buBlip>
              <a:def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3pPr>
            <a:lvl4pPr marL="1676400" indent="-419100">
              <a:lnSpc>
                <a:spcPct val="120000"/>
              </a:lnSpc>
              <a:spcBef>
                <a:spcPts val="2800"/>
              </a:spcBef>
              <a:buSzPct val="50000"/>
              <a:buBlip>
                <a:blip r:embed="rId3"/>
              </a:buBlip>
              <a:def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4pPr>
            <a:lvl5pPr marL="2095500" indent="-419100">
              <a:lnSpc>
                <a:spcPct val="120000"/>
              </a:lnSpc>
              <a:spcBef>
                <a:spcPts val="2800"/>
              </a:spcBef>
              <a:buSzPct val="50000"/>
              <a:buBlip>
                <a:blip r:embed="rId3"/>
              </a:buBlip>
              <a:defRPr sz="36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24600" y="9359899"/>
            <a:ext cx="368301" cy="431801"/>
          </a:xfrm>
          <a:prstGeom prst="rect">
            <a:avLst/>
          </a:prstGeom>
        </p:spPr>
        <p:txBody>
          <a:bodyPr anchor="ctr"/>
          <a:lstStyle>
            <a:lvl1pPr>
              <a:defRPr sz="2000" b="1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599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_muhametzhanova@kazguu.kz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tif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tif"/><Relationship Id="rId5" Type="http://schemas.openxmlformats.org/officeDocument/2006/relationships/image" Target="../media/image12.tif"/><Relationship Id="rId4" Type="http://schemas.openxmlformats.org/officeDocument/2006/relationships/image" Target="../media/image11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t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657C1D-2D0B-F340-A45D-B20DC7B71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3000"/>
                    </a14:imgEffect>
                    <a14:imgEffect>
                      <a14:brightnessContrast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54" name="«Биометрическая идентификация личности: гарантия безопасности…"/>
          <p:cNvSpPr txBox="1">
            <a:spLocks noGrp="1"/>
          </p:cNvSpPr>
          <p:nvPr>
            <p:ph type="title"/>
          </p:nvPr>
        </p:nvSpPr>
        <p:spPr>
          <a:xfrm>
            <a:off x="0" y="1308848"/>
            <a:ext cx="13004799" cy="34603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 sz="3400" b="1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"Биометрическая идентификация личности: вопросы правового регулирования, риски, связанные с приватностью и защитой персональных данных".</a:t>
            </a: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br>
              <a:rPr lang="ru-RU" dirty="0">
                <a:solidFill>
                  <a:schemeClr val="tx2">
                    <a:lumMod val="25000"/>
                  </a:schemeClr>
                </a:solidFill>
              </a:rPr>
            </a:br>
            <a:endParaRPr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55" name="Мухамеджанова Дана Утегеновна,…"/>
          <p:cNvSpPr txBox="1">
            <a:spLocks noGrp="1"/>
          </p:cNvSpPr>
          <p:nvPr>
            <p:ph type="body" sz="quarter" idx="1"/>
          </p:nvPr>
        </p:nvSpPr>
        <p:spPr>
          <a:xfrm>
            <a:off x="0" y="5827059"/>
            <a:ext cx="13004799" cy="3245223"/>
          </a:xfrm>
          <a:prstGeom prst="rect">
            <a:avLst/>
          </a:prstGeom>
          <a:blipFill>
            <a:blip r:embed="rId4"/>
          </a:blip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 sz="2600" i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2800" b="1" dirty="0"/>
              <a:t>Мухамеджанова Дана Утегеновна, </a:t>
            </a:r>
          </a:p>
          <a:p>
            <a:pPr>
              <a:lnSpc>
                <a:spcPct val="100000"/>
              </a:lnSpc>
              <a:defRPr sz="2600" i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2800" b="1" dirty="0" err="1"/>
              <a:t>докторант</a:t>
            </a:r>
            <a:r>
              <a:rPr sz="2800" b="1" dirty="0"/>
              <a:t>, </a:t>
            </a:r>
            <a:r>
              <a:rPr sz="2800" b="1" dirty="0" err="1"/>
              <a:t>старший</a:t>
            </a:r>
            <a:r>
              <a:rPr sz="2800" b="1" dirty="0"/>
              <a:t> </a:t>
            </a:r>
            <a:r>
              <a:rPr sz="2800" b="1" dirty="0" err="1"/>
              <a:t>преподаватель</a:t>
            </a:r>
            <a:r>
              <a:rPr sz="2800" b="1" dirty="0"/>
              <a:t> </a:t>
            </a:r>
          </a:p>
          <a:p>
            <a:pPr>
              <a:lnSpc>
                <a:spcPct val="100000"/>
              </a:lnSpc>
              <a:defRPr sz="2600" i="0">
                <a:solidFill>
                  <a:srgbClr val="005493"/>
                </a:solidFill>
                <a:effectLst/>
              </a:defRPr>
            </a:pPr>
            <a:r>
              <a:rPr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Университета</a:t>
            </a:r>
            <a:r>
              <a:rPr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КАЗГЮУ </a:t>
            </a:r>
            <a:r>
              <a:rPr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им</a:t>
            </a:r>
            <a:r>
              <a:rPr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М.С. </a:t>
            </a:r>
            <a:r>
              <a:rPr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Нарикбаева</a:t>
            </a:r>
            <a:r>
              <a:rPr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lang="en-US" sz="28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0000"/>
              </a:lnSpc>
              <a:defRPr sz="2600" i="0">
                <a:solidFill>
                  <a:srgbClr val="005493"/>
                </a:solidFill>
                <a:effectLst/>
              </a:defRPr>
            </a:pPr>
            <a:r>
              <a:rPr sz="28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эксперт</a:t>
            </a:r>
            <a:r>
              <a:rPr sz="2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ОБСЕ</a:t>
            </a:r>
            <a:r>
              <a:rPr sz="2800" b="1" dirty="0"/>
              <a:t> </a:t>
            </a:r>
          </a:p>
        </p:txBody>
      </p:sp>
      <p:sp>
        <p:nvSpPr>
          <p:cNvPr id="157" name="Текст"/>
          <p:cNvSpPr txBox="1"/>
          <p:nvPr/>
        </p:nvSpPr>
        <p:spPr>
          <a:xfrm>
            <a:off x="-10769600" y="-4394201"/>
            <a:ext cx="1905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48E67F-0AA3-6340-AF3F-4AB985F5EFA8}"/>
              </a:ext>
            </a:extLst>
          </p:cNvPr>
          <p:cNvSpPr txBox="1"/>
          <p:nvPr/>
        </p:nvSpPr>
        <p:spPr>
          <a:xfrm>
            <a:off x="3194424" y="8356096"/>
            <a:ext cx="6615952" cy="1056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2400" b="1" dirty="0"/>
              <a:t>Privacy week </a:t>
            </a:r>
            <a:r>
              <a:rPr lang="ru-RU" sz="2400" b="1" dirty="0"/>
              <a:t>– 2021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33DCE-D2D1-B145-A2CF-245FD0C8F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004799" cy="9753600"/>
          </a:xfrm>
          <a:prstGeom prst="rect">
            <a:avLst/>
          </a:prstGeom>
        </p:spPr>
      </p:pic>
      <p:sp>
        <p:nvSpPr>
          <p:cNvPr id="216" name="Dana Mukhamejanova…"/>
          <p:cNvSpPr txBox="1">
            <a:spLocks noGrp="1"/>
          </p:cNvSpPr>
          <p:nvPr>
            <p:ph type="body" sz="quarter" idx="1"/>
          </p:nvPr>
        </p:nvSpPr>
        <p:spPr>
          <a:xfrm>
            <a:off x="5517397" y="1430585"/>
            <a:ext cx="5379203" cy="55225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defTabSz="283463">
              <a:defRPr sz="2562" b="1" i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Электронная почта:</a:t>
            </a:r>
            <a:endParaRPr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l" defTabSz="283463">
              <a:defRPr sz="1942" b="1" i="0" u="sng">
                <a:solidFill>
                  <a:srgbClr val="FFFFFF"/>
                </a:solidFill>
                <a:effectLst/>
                <a:uFill>
                  <a:solidFill>
                    <a:srgbClr val="0000EE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400" dirty="0">
                <a:solidFill>
                  <a:schemeClr val="accent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d_muhametzhanova@kazguu.kz</a:t>
            </a:r>
            <a:endParaRPr sz="2400" u="none" dirty="0">
              <a:solidFill>
                <a:schemeClr val="accent1">
                  <a:lumMod val="50000"/>
                </a:schemeClr>
              </a:solidFill>
            </a:endParaRPr>
          </a:p>
          <a:p>
            <a:pPr algn="l" defTabSz="283463">
              <a:lnSpc>
                <a:spcPts val="4200"/>
              </a:lnSpc>
              <a:defRPr sz="1488" i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endParaRPr sz="1488" u="none" dirty="0">
              <a:solidFill>
                <a:srgbClr val="000000"/>
              </a:solidFill>
            </a:endParaRPr>
          </a:p>
          <a:p>
            <a:pPr algn="l" defTabSz="283463">
              <a:lnSpc>
                <a:spcPts val="5000"/>
              </a:lnSpc>
              <a:defRPr sz="2149" i="0">
                <a:solidFill>
                  <a:srgbClr val="646464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  <a:r>
              <a:rPr sz="2800" dirty="0"/>
              <a:t>            </a:t>
            </a:r>
            <a:r>
              <a:rPr sz="2800" dirty="0">
                <a:solidFill>
                  <a:srgbClr val="0070C0"/>
                </a:solidFill>
              </a:rPr>
              <a:t>:</a:t>
            </a:r>
            <a:r>
              <a:rPr sz="2800" dirty="0"/>
              <a:t> </a:t>
            </a:r>
            <a:r>
              <a:rPr sz="2800" dirty="0">
                <a:solidFill>
                  <a:schemeClr val="bg1">
                    <a:lumMod val="75000"/>
                  </a:schemeClr>
                </a:solidFill>
              </a:rPr>
              <a:t>Dana </a:t>
            </a:r>
            <a:r>
              <a:rPr sz="2800" dirty="0" err="1">
                <a:solidFill>
                  <a:schemeClr val="bg1">
                    <a:lumMod val="75000"/>
                  </a:schemeClr>
                </a:solidFill>
              </a:rPr>
              <a:t>Utegen</a:t>
            </a:r>
            <a:endParaRPr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20" name="Берегите свое здоровье и свою приватность.…"/>
          <p:cNvGrpSpPr/>
          <p:nvPr/>
        </p:nvGrpSpPr>
        <p:grpSpPr>
          <a:xfrm>
            <a:off x="1524000" y="7232944"/>
            <a:ext cx="9372600" cy="1460501"/>
            <a:chOff x="0" y="0"/>
            <a:chExt cx="9372600" cy="1460500"/>
          </a:xfrm>
        </p:grpSpPr>
        <p:pic>
          <p:nvPicPr>
            <p:cNvPr id="218" name="Берегите свое здоровье и свою приватность.…" descr="Берегите свое здоровье и свою приватность.…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9372600" cy="14605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219" name="Берегите свое здоровье и свою приватность.…"/>
            <p:cNvSpPr/>
            <p:nvPr/>
          </p:nvSpPr>
          <p:spPr>
            <a:xfrm>
              <a:off x="25400" y="25400"/>
              <a:ext cx="9321800" cy="1409700"/>
            </a:xfrm>
            <a:prstGeom prst="rect">
              <a:avLst/>
            </a:prstGeom>
            <a:ln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50800" tIns="50800" rIns="50800" bIns="50800" numCol="1" anchor="t">
              <a:normAutofit/>
            </a:bodyPr>
            <a:lstStyle/>
            <a:p>
              <a:pPr defTabSz="438150">
                <a:defRPr sz="2700" b="1" i="1">
                  <a:solidFill>
                    <a:srgbClr val="FF7E79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r>
                <a:t>Берегите свое здоровье и свою </a:t>
              </a:r>
              <a:r>
                <a:rPr>
                  <a:solidFill>
                    <a:srgbClr val="FFFB00"/>
                  </a:solidFill>
                </a:rPr>
                <a:t>приватность</a:t>
              </a:r>
              <a:r>
                <a:t>.</a:t>
              </a:r>
            </a:p>
            <a:p>
              <a:pPr defTabSz="438150">
                <a:defRPr sz="2700" b="1" i="1">
                  <a:solidFill>
                    <a:srgbClr val="FF7E79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r>
                <a:t>Благодарю за внимание! </a:t>
              </a:r>
            </a:p>
          </p:txBody>
        </p:sp>
      </p:grpSp>
      <p:grpSp>
        <p:nvGrpSpPr>
          <p:cNvPr id="223" name="Изображение"/>
          <p:cNvGrpSpPr/>
          <p:nvPr/>
        </p:nvGrpSpPr>
        <p:grpSpPr>
          <a:xfrm>
            <a:off x="5876935" y="2964110"/>
            <a:ext cx="666729" cy="714577"/>
            <a:chOff x="0" y="0"/>
            <a:chExt cx="537790" cy="537790"/>
          </a:xfrm>
        </p:grpSpPr>
        <p:pic>
          <p:nvPicPr>
            <p:cNvPr id="222" name="Изображение" descr="Изображение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5400" y="25400"/>
              <a:ext cx="486991" cy="48699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1" name="Изображение" descr="Изображение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7791" cy="537791"/>
            </a:xfrm>
            <a:prstGeom prst="rect">
              <a:avLst/>
            </a:prstGeom>
            <a:effectLst/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EE6251-FF7C-D244-97F7-B2826E0F80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1430585"/>
            <a:ext cx="3967997" cy="552259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27BF1-ED2C-C540-B9C9-726D64295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66" name="Цель хранения и сбора образцов ДНК…"/>
          <p:cNvSpPr txBox="1">
            <a:spLocks noGrp="1"/>
          </p:cNvSpPr>
          <p:nvPr>
            <p:ph type="title"/>
          </p:nvPr>
        </p:nvSpPr>
        <p:spPr>
          <a:xfrm>
            <a:off x="215153" y="144941"/>
            <a:ext cx="12789648" cy="21209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 sz="3200" b="1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accent5">
                    <a:lumMod val="75000"/>
                  </a:schemeClr>
                </a:solidFill>
              </a:rPr>
              <a:t>Цель</a:t>
            </a:r>
            <a:r>
              <a:rPr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75000"/>
                  </a:schemeClr>
                </a:solidFill>
              </a:rPr>
              <a:t>хранения</a:t>
            </a:r>
            <a:r>
              <a:rPr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75000"/>
                  </a:schemeClr>
                </a:solidFill>
              </a:rPr>
              <a:t>и</a:t>
            </a:r>
            <a:r>
              <a:rPr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75000"/>
                  </a:schemeClr>
                </a:solidFill>
              </a:rPr>
              <a:t>сбора</a:t>
            </a:r>
            <a:r>
              <a:rPr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75000"/>
                  </a:schemeClr>
                </a:solidFill>
              </a:rPr>
              <a:t>образцов</a:t>
            </a:r>
            <a:r>
              <a:rPr dirty="0">
                <a:solidFill>
                  <a:schemeClr val="accent5">
                    <a:lumMod val="75000"/>
                  </a:schemeClr>
                </a:solidFill>
              </a:rPr>
              <a:t> ДНК</a:t>
            </a:r>
          </a:p>
          <a:p>
            <a:pPr>
              <a:defRPr sz="3200" b="1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75000"/>
                  </a:schemeClr>
                </a:solidFill>
              </a:rPr>
              <a:t>и</a:t>
            </a:r>
            <a:r>
              <a:rPr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75000"/>
                  </a:schemeClr>
                </a:solidFill>
              </a:rPr>
              <a:t>отпечатков</a:t>
            </a:r>
            <a:r>
              <a:rPr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dirty="0" err="1">
                <a:solidFill>
                  <a:schemeClr val="accent5">
                    <a:lumMod val="75000"/>
                  </a:schemeClr>
                </a:solidFill>
              </a:rPr>
              <a:t>пальцев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7" name="Закон РК от 30 декабря 2016 года «О дактилоскопической и геномной регистрации»…"/>
          <p:cNvSpPr txBox="1">
            <a:spLocks noGrp="1"/>
          </p:cNvSpPr>
          <p:nvPr>
            <p:ph type="body" sz="half" idx="1"/>
          </p:nvPr>
        </p:nvSpPr>
        <p:spPr>
          <a:xfrm>
            <a:off x="215153" y="2590800"/>
            <a:ext cx="7225410" cy="62865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2900" b="1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Закон</a:t>
            </a:r>
            <a:r>
              <a:rPr dirty="0"/>
              <a:t> РК </a:t>
            </a:r>
            <a:r>
              <a:rPr dirty="0" err="1"/>
              <a:t>от</a:t>
            </a:r>
            <a:r>
              <a:rPr dirty="0"/>
              <a:t> 30 </a:t>
            </a:r>
            <a:r>
              <a:rPr dirty="0" err="1"/>
              <a:t>декабря</a:t>
            </a:r>
            <a:r>
              <a:rPr dirty="0"/>
              <a:t> 2016 </a:t>
            </a:r>
            <a:r>
              <a:rPr dirty="0" err="1"/>
              <a:t>года</a:t>
            </a:r>
            <a:r>
              <a:rPr dirty="0"/>
              <a:t> «</a:t>
            </a:r>
            <a:r>
              <a:rPr dirty="0" err="1"/>
              <a:t>О</a:t>
            </a:r>
            <a:r>
              <a:rPr dirty="0"/>
              <a:t> </a:t>
            </a:r>
            <a:r>
              <a:rPr dirty="0" err="1"/>
              <a:t>дактилоскопической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геномной</a:t>
            </a:r>
            <a:r>
              <a:rPr dirty="0"/>
              <a:t> </a:t>
            </a:r>
            <a:r>
              <a:rPr dirty="0" err="1"/>
              <a:t>регистрации</a:t>
            </a:r>
            <a:r>
              <a:rPr dirty="0"/>
              <a:t>»</a:t>
            </a:r>
          </a:p>
          <a:p>
            <a:pPr marL="0" indent="0" algn="ctr">
              <a:spcBef>
                <a:spcPts val="0"/>
              </a:spcBef>
              <a:buSzTx/>
              <a:buNone/>
              <a:defRPr sz="2900" b="1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0" indent="0" algn="ctr">
              <a:spcBef>
                <a:spcPts val="0"/>
              </a:spcBef>
              <a:buSzTx/>
              <a:buNone/>
              <a:defRPr sz="2900" b="1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сбор</a:t>
            </a:r>
            <a:r>
              <a:rPr dirty="0"/>
              <a:t> </a:t>
            </a:r>
            <a:r>
              <a:rPr dirty="0" err="1"/>
              <a:t>отпечатков</a:t>
            </a:r>
            <a:r>
              <a:rPr dirty="0"/>
              <a:t> </a:t>
            </a:r>
            <a:r>
              <a:rPr dirty="0" err="1"/>
              <a:t>пальцев</a:t>
            </a:r>
            <a:endParaRPr dirty="0"/>
          </a:p>
          <a:p>
            <a:pPr marL="0" indent="0" algn="ctr">
              <a:spcBef>
                <a:spcPts val="0"/>
              </a:spcBef>
              <a:buSzTx/>
              <a:buNone/>
              <a:defRPr sz="2900" b="1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dirty="0" err="1"/>
              <a:t>иностранных</a:t>
            </a:r>
            <a:r>
              <a:rPr dirty="0"/>
              <a:t> </a:t>
            </a:r>
            <a:r>
              <a:rPr dirty="0" err="1"/>
              <a:t>граждан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 </a:t>
            </a:r>
            <a:r>
              <a:rPr dirty="0" err="1"/>
              <a:t>лиц</a:t>
            </a:r>
            <a:r>
              <a:rPr dirty="0"/>
              <a:t> </a:t>
            </a:r>
            <a:r>
              <a:rPr dirty="0" err="1"/>
              <a:t>без</a:t>
            </a:r>
            <a:r>
              <a:rPr dirty="0"/>
              <a:t> </a:t>
            </a:r>
            <a:r>
              <a:rPr dirty="0" err="1"/>
              <a:t>гражданства</a:t>
            </a:r>
            <a:r>
              <a:rPr dirty="0"/>
              <a:t>, </a:t>
            </a:r>
          </a:p>
          <a:p>
            <a:pPr marL="0" indent="0" algn="ctr">
              <a:spcBef>
                <a:spcPts val="0"/>
              </a:spcBef>
              <a:buSzTx/>
              <a:buNone/>
              <a:defRPr sz="2900" b="1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постоянно</a:t>
            </a:r>
            <a:r>
              <a:rPr dirty="0"/>
              <a:t> </a:t>
            </a:r>
            <a:r>
              <a:rPr dirty="0" err="1"/>
              <a:t>проживающих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 </a:t>
            </a:r>
            <a:r>
              <a:rPr dirty="0" err="1"/>
              <a:t>стране</a:t>
            </a:r>
            <a:endParaRPr dirty="0"/>
          </a:p>
        </p:txBody>
      </p:sp>
      <p:pic>
        <p:nvPicPr>
          <p:cNvPr id="168" name="Biometriya768x500mobil.jpg" descr="Biometriya768x500mobil.jpg"/>
          <p:cNvPicPr>
            <a:picLocks noChangeAspect="1"/>
          </p:cNvPicPr>
          <p:nvPr/>
        </p:nvPicPr>
        <p:blipFill>
          <a:blip r:embed="rId3">
            <a:extLst/>
          </a:blip>
          <a:srcRect t="3521" b="3521"/>
          <a:stretch>
            <a:fillRect/>
          </a:stretch>
        </p:blipFill>
        <p:spPr>
          <a:xfrm>
            <a:off x="7632689" y="2590800"/>
            <a:ext cx="5372111" cy="6286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70031" y="7708770"/>
            <a:ext cx="1537179" cy="81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Изображение" descr="Изображение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61571" y="7683500"/>
            <a:ext cx="1537179" cy="868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Изображение" descr="Изображение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378490" y="7708770"/>
            <a:ext cx="1447760" cy="81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4776EA-B17D-5241-963F-14B374A36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173" name="unnamed.jpg" descr="unnamed.jp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/>
          </a:blip>
          <a:srcRect l="21744" r="21744"/>
          <a:stretch>
            <a:fillRect/>
          </a:stretch>
        </p:blipFill>
        <p:spPr>
          <a:xfrm>
            <a:off x="7082118" y="2617694"/>
            <a:ext cx="4970182" cy="6113930"/>
          </a:xfrm>
          <a:prstGeom prst="rect">
            <a:avLst/>
          </a:prstGeom>
        </p:spPr>
      </p:pic>
      <p:sp>
        <p:nvSpPr>
          <p:cNvPr id="174" name="Кто должен сдавать отпечатки в обязательном порядке?"/>
          <p:cNvSpPr txBox="1">
            <a:spLocks noGrp="1"/>
          </p:cNvSpPr>
          <p:nvPr>
            <p:ph type="title"/>
          </p:nvPr>
        </p:nvSpPr>
        <p:spPr>
          <a:xfrm>
            <a:off x="1" y="0"/>
            <a:ext cx="13004800" cy="21209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33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r>
              <a:rPr b="1" dirty="0" err="1">
                <a:solidFill>
                  <a:schemeClr val="tx2">
                    <a:lumMod val="25000"/>
                  </a:schemeClr>
                </a:solidFill>
              </a:rPr>
              <a:t>Кто</a:t>
            </a:r>
            <a:r>
              <a:rPr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b="1" dirty="0" err="1">
                <a:solidFill>
                  <a:schemeClr val="tx2">
                    <a:lumMod val="25000"/>
                  </a:schemeClr>
                </a:solidFill>
              </a:rPr>
              <a:t>должен</a:t>
            </a:r>
            <a:r>
              <a:rPr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b="1" dirty="0" err="1">
                <a:solidFill>
                  <a:schemeClr val="tx2">
                    <a:lumMod val="25000"/>
                  </a:schemeClr>
                </a:solidFill>
              </a:rPr>
              <a:t>сдавать</a:t>
            </a:r>
            <a:r>
              <a:rPr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b="1" dirty="0" err="1">
                <a:solidFill>
                  <a:schemeClr val="tx2">
                    <a:lumMod val="25000"/>
                  </a:schemeClr>
                </a:solidFill>
              </a:rPr>
              <a:t>отпечатки</a:t>
            </a:r>
            <a:r>
              <a:rPr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b="1" dirty="0" err="1">
                <a:solidFill>
                  <a:schemeClr val="tx2">
                    <a:lumMod val="25000"/>
                  </a:schemeClr>
                </a:solidFill>
              </a:rPr>
              <a:t>в</a:t>
            </a:r>
            <a:r>
              <a:rPr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b="1" dirty="0" err="1">
                <a:solidFill>
                  <a:schemeClr val="tx2">
                    <a:lumMod val="25000"/>
                  </a:schemeClr>
                </a:solidFill>
              </a:rPr>
              <a:t>обязательном</a:t>
            </a:r>
            <a:r>
              <a:rPr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b="1" dirty="0" err="1">
                <a:solidFill>
                  <a:schemeClr val="tx2">
                    <a:lumMod val="25000"/>
                  </a:schemeClr>
                </a:solidFill>
              </a:rPr>
              <a:t>порядке</a:t>
            </a:r>
            <a:r>
              <a:rPr b="1" dirty="0">
                <a:solidFill>
                  <a:schemeClr val="tx2">
                    <a:lumMod val="25000"/>
                  </a:schemeClr>
                </a:solidFill>
              </a:rPr>
              <a:t>?</a:t>
            </a:r>
          </a:p>
        </p:txBody>
      </p:sp>
      <p:sp>
        <p:nvSpPr>
          <p:cNvPr id="175" name="граждане Республики Казахстан…"/>
          <p:cNvSpPr txBox="1">
            <a:spLocks noGrp="1"/>
          </p:cNvSpPr>
          <p:nvPr>
            <p:ph type="body" sz="half" idx="1"/>
          </p:nvPr>
        </p:nvSpPr>
        <p:spPr>
          <a:xfrm>
            <a:off x="322729" y="2492188"/>
            <a:ext cx="5665694" cy="62394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19075" indent="-219075" algn="ctr">
              <a:spcBef>
                <a:spcPts val="0"/>
              </a:spcBef>
              <a:buClr>
                <a:srgbClr val="FFFFFF"/>
              </a:buClr>
              <a:buSzPct val="80000"/>
              <a:buBlip>
                <a:blip r:embed="rId4"/>
              </a:buBlip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Г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</a:rPr>
              <a:t>раждане</a:t>
            </a:r>
            <a:r>
              <a:rPr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k-KZ" b="1" dirty="0">
                <a:solidFill>
                  <a:schemeClr val="bg1">
                    <a:lumMod val="50000"/>
                  </a:schemeClr>
                </a:solidFill>
              </a:rPr>
              <a:t>РК,</a:t>
            </a:r>
            <a:endParaRPr b="1" dirty="0">
              <a:solidFill>
                <a:schemeClr val="bg1">
                  <a:lumMod val="50000"/>
                </a:schemeClr>
              </a:solidFill>
            </a:endParaRPr>
          </a:p>
          <a:p>
            <a:pPr marL="219075" indent="-219075" algn="ctr">
              <a:spcBef>
                <a:spcPts val="0"/>
              </a:spcBef>
              <a:buClr>
                <a:srgbClr val="FFFFFF"/>
              </a:buClr>
              <a:buSzPct val="80000"/>
              <a:buBlip>
                <a:blip r:embed="rId4"/>
              </a:buBlip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b="1" dirty="0" err="1">
                <a:solidFill>
                  <a:schemeClr val="bg1">
                    <a:lumMod val="50000"/>
                  </a:schemeClr>
                </a:solidFill>
              </a:rPr>
              <a:t>иностранные</a:t>
            </a:r>
            <a:r>
              <a:rPr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</a:rPr>
              <a:t>граждане</a:t>
            </a:r>
            <a:r>
              <a:rPr b="1" dirty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pPr marL="219075" indent="-219075" algn="ctr">
              <a:spcBef>
                <a:spcPts val="0"/>
              </a:spcBef>
              <a:buClr>
                <a:srgbClr val="FFFFFF"/>
              </a:buClr>
              <a:buSzPct val="80000"/>
              <a:buBlip>
                <a:blip r:embed="rId4"/>
              </a:buBlip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b="1" dirty="0" err="1">
                <a:solidFill>
                  <a:schemeClr val="bg1">
                    <a:lumMod val="50000"/>
                  </a:schemeClr>
                </a:solidFill>
              </a:rPr>
              <a:t>лица</a:t>
            </a:r>
            <a:r>
              <a:rPr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</a:rPr>
              <a:t>без</a:t>
            </a:r>
            <a:r>
              <a:rPr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</a:rPr>
              <a:t>гражданства</a:t>
            </a:r>
            <a:r>
              <a:rPr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</a:rPr>
              <a:t>постоянно</a:t>
            </a:r>
            <a:r>
              <a:rPr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</a:rPr>
              <a:t>проживающие</a:t>
            </a:r>
            <a:r>
              <a:rPr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</a:rPr>
              <a:t>в</a:t>
            </a:r>
            <a:r>
              <a:rPr b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</a:rPr>
              <a:t>стране</a:t>
            </a:r>
            <a:r>
              <a:rPr b="1" dirty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pPr marL="219075" indent="-219075" algn="ctr">
              <a:spcBef>
                <a:spcPts val="0"/>
              </a:spcBef>
              <a:buClr>
                <a:srgbClr val="FFFFFF"/>
              </a:buClr>
              <a:buSzPct val="80000"/>
              <a:buBlip>
                <a:blip r:embed="rId4"/>
              </a:buBlip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b="1" dirty="0" err="1">
                <a:solidFill>
                  <a:schemeClr val="bg1">
                    <a:lumMod val="50000"/>
                  </a:schemeClr>
                </a:solidFill>
              </a:rPr>
              <a:t>иммигранты</a:t>
            </a:r>
            <a:r>
              <a:rPr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endParaRPr lang="kk-KZ" b="1" dirty="0">
              <a:solidFill>
                <a:schemeClr val="bg1">
                  <a:lumMod val="50000"/>
                </a:schemeClr>
              </a:solidFill>
            </a:endParaRPr>
          </a:p>
          <a:p>
            <a:pPr marL="219075" indent="-219075" algn="ctr">
              <a:spcBef>
                <a:spcPts val="0"/>
              </a:spcBef>
              <a:buClr>
                <a:srgbClr val="FFFFFF"/>
              </a:buClr>
              <a:buSzPct val="80000"/>
              <a:buBlip>
                <a:blip r:embed="rId4"/>
              </a:buBlip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b="1" dirty="0" err="1">
                <a:solidFill>
                  <a:schemeClr val="bg1">
                    <a:lumMod val="50000"/>
                  </a:schemeClr>
                </a:solidFill>
              </a:rPr>
              <a:t>прибывшие</a:t>
            </a:r>
            <a:r>
              <a:rPr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</a:rPr>
              <a:t>в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  РК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</a:rPr>
              <a:t>в</a:t>
            </a:r>
            <a:r>
              <a:rPr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</a:rPr>
              <a:t>качестве</a:t>
            </a:r>
            <a:r>
              <a:rPr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</a:rPr>
              <a:t>домашних</a:t>
            </a:r>
            <a:r>
              <a:rPr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</a:rPr>
              <a:t>работников</a:t>
            </a:r>
            <a:r>
              <a:rPr b="1" dirty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pPr marL="219075" indent="-219075" algn="ctr">
              <a:spcBef>
                <a:spcPts val="0"/>
              </a:spcBef>
              <a:buClr>
                <a:srgbClr val="FFFFFF"/>
              </a:buClr>
              <a:buSzPct val="80000"/>
              <a:buBlip>
                <a:blip r:embed="rId4"/>
              </a:buBlip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b="1" dirty="0" err="1">
                <a:solidFill>
                  <a:schemeClr val="bg1">
                    <a:lumMod val="50000"/>
                  </a:schemeClr>
                </a:solidFill>
              </a:rPr>
              <a:t>иностранцы</a:t>
            </a:r>
            <a:r>
              <a:rPr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</a:rPr>
              <a:t>и</a:t>
            </a:r>
            <a:r>
              <a:rPr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</a:rPr>
              <a:t>лица</a:t>
            </a:r>
            <a:r>
              <a:rPr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</a:rPr>
              <a:t>без</a:t>
            </a:r>
            <a:r>
              <a:rPr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</a:rPr>
              <a:t>гражданства</a:t>
            </a:r>
            <a:r>
              <a:rPr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</a:rPr>
              <a:t>подлежащие</a:t>
            </a:r>
            <a:r>
              <a:rPr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</a:rPr>
              <a:t>выдворению</a:t>
            </a:r>
            <a:r>
              <a:rPr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</a:rPr>
              <a:t>за</a:t>
            </a:r>
            <a:r>
              <a:rPr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</a:rPr>
              <a:t>пределы</a:t>
            </a:r>
            <a:r>
              <a:rPr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</a:rPr>
              <a:t>Республики</a:t>
            </a:r>
            <a:r>
              <a:rPr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</a:rPr>
              <a:t>Казахстан</a:t>
            </a:r>
            <a:endParaRPr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6E0B5A-F6E0-554F-874B-804245F36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004799" cy="9753600"/>
          </a:xfrm>
          <a:prstGeom prst="rect">
            <a:avLst/>
          </a:prstGeom>
        </p:spPr>
      </p:pic>
      <p:sp>
        <p:nvSpPr>
          <p:cNvPr id="160" name="Последние исследования в области приватности демонстрируют проблему ее утраты, а также указывают на, то что, она находится на грани стирания."/>
          <p:cNvSpPr txBox="1">
            <a:spLocks noGrp="1"/>
          </p:cNvSpPr>
          <p:nvPr>
            <p:ph type="body" idx="14"/>
          </p:nvPr>
        </p:nvSpPr>
        <p:spPr>
          <a:xfrm>
            <a:off x="0" y="2960176"/>
            <a:ext cx="13004799" cy="35458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spcBef>
                <a:spcPts val="0"/>
              </a:spcBef>
              <a:defRPr sz="2400" b="1" i="1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sz="2800" dirty="0">
                <a:solidFill>
                  <a:schemeClr val="bg2"/>
                </a:solidFill>
                <a:effectLst/>
              </a:rPr>
              <a:t>Полученные при </a:t>
            </a:r>
            <a:r>
              <a:rPr lang="ru-RU" sz="2800" dirty="0" err="1">
                <a:solidFill>
                  <a:schemeClr val="bg2"/>
                </a:solidFill>
                <a:effectLst/>
              </a:rPr>
              <a:t>дактилоскопировании</a:t>
            </a:r>
            <a:r>
              <a:rPr lang="ru-RU" sz="2800" dirty="0">
                <a:solidFill>
                  <a:schemeClr val="bg2"/>
                </a:solidFill>
                <a:effectLst/>
              </a:rPr>
              <a:t> отпечатки пальцев будут вводить в базу биометрических данных. Создание базы биометрических данных в Казахстане была обусловлено целью обеспечения пограничного режима </a:t>
            </a:r>
            <a:endParaRPr lang="en-US" sz="2800" dirty="0">
              <a:solidFill>
                <a:schemeClr val="bg2"/>
              </a:solidFill>
              <a:effectLst/>
            </a:endParaRPr>
          </a:p>
          <a:p>
            <a:r>
              <a:rPr lang="ru-RU" sz="2800" dirty="0">
                <a:solidFill>
                  <a:schemeClr val="bg2"/>
                </a:solidFill>
                <a:effectLst/>
              </a:rPr>
              <a:t>и противодействию терроризму, </a:t>
            </a:r>
          </a:p>
          <a:p>
            <a:r>
              <a:rPr lang="ru-RU" sz="2800" dirty="0">
                <a:solidFill>
                  <a:schemeClr val="bg2"/>
                </a:solidFill>
                <a:effectLst/>
              </a:rPr>
              <a:t>для повышения уровня раскрываемости преступлений. </a:t>
            </a:r>
            <a:endParaRPr sz="2800" dirty="0">
              <a:solidFill>
                <a:schemeClr val="bg2"/>
              </a:solidFill>
            </a:endParaRPr>
          </a:p>
        </p:txBody>
      </p:sp>
      <p:pic>
        <p:nvPicPr>
          <p:cNvPr id="161" name="images.jpg" descr="image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19475" y="219710"/>
            <a:ext cx="4695875" cy="2629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Галерея изображений" descr="Галерея изображений"/>
          <p:cNvPicPr>
            <a:picLocks noChangeAspect="1"/>
          </p:cNvPicPr>
          <p:nvPr/>
        </p:nvPicPr>
        <p:blipFill>
          <a:blip r:embed="rId4">
            <a:extLst/>
          </a:blip>
          <a:srcRect t="27" b="27"/>
          <a:stretch>
            <a:fillRect/>
          </a:stretch>
        </p:blipFill>
        <p:spPr>
          <a:xfrm>
            <a:off x="4219475" y="6616825"/>
            <a:ext cx="7515325" cy="2631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biometriya_big.jpg" descr="biometriya_big.jpg"/>
          <p:cNvPicPr>
            <a:picLocks noChangeAspect="1"/>
          </p:cNvPicPr>
          <p:nvPr/>
        </p:nvPicPr>
        <p:blipFill>
          <a:blip r:embed="rId5">
            <a:extLst/>
          </a:blip>
          <a:srcRect l="22666" r="22666"/>
          <a:stretch>
            <a:fillRect/>
          </a:stretch>
        </p:blipFill>
        <p:spPr>
          <a:xfrm>
            <a:off x="681317" y="6616825"/>
            <a:ext cx="2232853" cy="2631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A08B90-A4A9-8948-BE94-4134606E5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004799" cy="9753600"/>
          </a:xfrm>
          <a:prstGeom prst="rect">
            <a:avLst/>
          </a:prstGeom>
        </p:spPr>
      </p:pic>
      <p:sp>
        <p:nvSpPr>
          <p:cNvPr id="177" name="Статистика банков хранения ДНК"/>
          <p:cNvSpPr txBox="1">
            <a:spLocks noGrp="1"/>
          </p:cNvSpPr>
          <p:nvPr>
            <p:ph type="title"/>
          </p:nvPr>
        </p:nvSpPr>
        <p:spPr>
          <a:xfrm>
            <a:off x="0" y="406400"/>
            <a:ext cx="13004800" cy="21209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3400" b="1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effectLst/>
              </a:rPr>
              <a:t>Обзор зарубежной практики по сбору биометрических технологий и систем их использования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8" name="Отпечатки пальцев и образцы ДНК,…"/>
          <p:cNvSpPr txBox="1">
            <a:spLocks noGrp="1"/>
          </p:cNvSpPr>
          <p:nvPr>
            <p:ph type="body" idx="1"/>
          </p:nvPr>
        </p:nvSpPr>
        <p:spPr>
          <a:xfrm>
            <a:off x="0" y="2978523"/>
            <a:ext cx="13004800" cy="58606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2800" b="1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3200" b="1" dirty="0">
                <a:solidFill>
                  <a:schemeClr val="tx2">
                    <a:lumMod val="25000"/>
                  </a:schemeClr>
                </a:solidFill>
                <a:sym typeface="Helvetica"/>
              </a:rPr>
              <a:t>Биометрические данные служат для обеспечения общественной безопасности, охраны порядка, контроля за миграционными процессами, повышения эффективности работы органов государственной власти в чрезвычайных ситуациях</a:t>
            </a:r>
            <a:r>
              <a:rPr lang="en-US" sz="3200" b="1" dirty="0">
                <a:solidFill>
                  <a:schemeClr val="tx2">
                    <a:lumMod val="25000"/>
                  </a:schemeClr>
                </a:solidFill>
                <a:sym typeface="Helvetica"/>
              </a:rPr>
              <a:t> (</a:t>
            </a:r>
            <a:r>
              <a:rPr lang="ru-RU" sz="3200" b="1" dirty="0">
                <a:solidFill>
                  <a:schemeClr val="tx2">
                    <a:lumMod val="25000"/>
                  </a:schemeClr>
                </a:solidFill>
                <a:sym typeface="Helvetica"/>
              </a:rPr>
              <a:t>ДНК и идентификация останков</a:t>
            </a:r>
            <a:r>
              <a:rPr lang="en-US" sz="3200" b="1" dirty="0">
                <a:solidFill>
                  <a:schemeClr val="tx2">
                    <a:lumMod val="25000"/>
                  </a:schemeClr>
                </a:solidFill>
                <a:sym typeface="Helvetica"/>
              </a:rPr>
              <a:t>)</a:t>
            </a:r>
            <a:endParaRPr lang="ru-RU" sz="3200" b="1" dirty="0">
              <a:solidFill>
                <a:schemeClr val="tx2">
                  <a:lumMod val="25000"/>
                </a:schemeClr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sym typeface="Helvetica"/>
            </a:endParaRPr>
          </a:p>
          <a:p>
            <a:pPr marL="0" indent="0">
              <a:spcBef>
                <a:spcPts val="0"/>
              </a:spcBef>
              <a:buSzTx/>
              <a:buNone/>
              <a:defRPr sz="2800" b="1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lang="ru-RU" sz="3200" b="1" dirty="0">
              <a:sym typeface="Helvetica"/>
            </a:endParaRPr>
          </a:p>
          <a:p>
            <a:pPr marL="0" indent="0" algn="ctr">
              <a:spcBef>
                <a:spcPts val="0"/>
              </a:spcBef>
              <a:buSzTx/>
              <a:buNone/>
              <a:defRPr sz="2800" b="1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24B844-1CB2-D94E-84DD-625B92282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004799" cy="9753600"/>
          </a:xfrm>
          <a:prstGeom prst="rect">
            <a:avLst/>
          </a:prstGeom>
        </p:spPr>
      </p:pic>
      <p:sp>
        <p:nvSpPr>
          <p:cNvPr id="180" name="ЕВРОПЕЙСКИЙ СУД ПО ПРАВАМ ЧЕЛОВЕКА…"/>
          <p:cNvSpPr txBox="1">
            <a:spLocks noGrp="1"/>
          </p:cNvSpPr>
          <p:nvPr>
            <p:ph type="body" idx="14"/>
          </p:nvPr>
        </p:nvSpPr>
        <p:spPr>
          <a:xfrm>
            <a:off x="0" y="958094"/>
            <a:ext cx="13004800" cy="5334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0"/>
              </a:spcBef>
              <a:defRPr sz="2400" b="1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bg2">
                    <a:lumMod val="50000"/>
                  </a:schemeClr>
                </a:solidFill>
              </a:rPr>
              <a:t>ЕВРОПЕЙСКИЙ СУД ПО ПРАВАМ ЧЕЛОВЕКА </a:t>
            </a:r>
            <a:endParaRPr sz="12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r>
              <a:rPr b="1" dirty="0">
                <a:solidFill>
                  <a:schemeClr val="bg2">
                    <a:lumMod val="5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БОЛЬШАЯ ПАЛАТА</a:t>
            </a:r>
            <a:r>
              <a:rPr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>
              <a:spcBef>
                <a:spcPts val="0"/>
              </a:spcBef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12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defRPr sz="2400" b="1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bg2">
                    <a:lumMod val="50000"/>
                  </a:schemeClr>
                </a:solidFill>
              </a:rPr>
              <a:t>ДЕЛО S. </a:t>
            </a:r>
            <a:r>
              <a:rPr dirty="0" err="1">
                <a:solidFill>
                  <a:schemeClr val="bg2">
                    <a:lumMod val="50000"/>
                  </a:schemeClr>
                </a:solidFill>
              </a:rPr>
              <a:t>И</a:t>
            </a:r>
            <a:r>
              <a:rPr dirty="0">
                <a:solidFill>
                  <a:schemeClr val="bg2">
                    <a:lumMod val="50000"/>
                  </a:schemeClr>
                </a:solidFill>
              </a:rPr>
              <a:t> МАРПЕР ПРОТИВ СОЕДИНЕННОГО КОРОЛЕВСТВА S. AND MARPER V. THE UNITED KINGDOM </a:t>
            </a:r>
            <a:endParaRPr sz="12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defRPr sz="2400" b="1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dirty="0" err="1">
                <a:solidFill>
                  <a:schemeClr val="bg2">
                    <a:lumMod val="50000"/>
                  </a:schemeClr>
                </a:solidFill>
              </a:rPr>
              <a:t>жалобы</a:t>
            </a:r>
            <a:r>
              <a:rPr dirty="0">
                <a:solidFill>
                  <a:schemeClr val="bg2">
                    <a:lumMod val="50000"/>
                  </a:schemeClr>
                </a:solidFill>
              </a:rPr>
              <a:t> No 30562/04 </a:t>
            </a:r>
            <a:r>
              <a:rPr dirty="0" err="1">
                <a:solidFill>
                  <a:schemeClr val="bg2">
                    <a:lumMod val="50000"/>
                  </a:schemeClr>
                </a:solidFill>
              </a:rPr>
              <a:t>и</a:t>
            </a:r>
            <a:r>
              <a:rPr dirty="0">
                <a:solidFill>
                  <a:schemeClr val="bg2">
                    <a:lumMod val="50000"/>
                  </a:schemeClr>
                </a:solidFill>
              </a:rPr>
              <a:t> No 30566/04) </a:t>
            </a:r>
          </a:p>
          <a:p>
            <a:pPr>
              <a:spcBef>
                <a:spcPts val="0"/>
              </a:spcBef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 sz="12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defRPr sz="2400" b="1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>
                <a:solidFill>
                  <a:schemeClr val="bg2">
                    <a:lumMod val="50000"/>
                  </a:schemeClr>
                </a:solidFill>
              </a:rPr>
              <a:t>г</a:t>
            </a:r>
            <a:r>
              <a:rPr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dirty="0" err="1">
                <a:solidFill>
                  <a:schemeClr val="bg2">
                    <a:lumMod val="50000"/>
                  </a:schemeClr>
                </a:solidFill>
              </a:rPr>
              <a:t>Страсбург</a:t>
            </a:r>
            <a:br>
              <a:rPr dirty="0">
                <a:solidFill>
                  <a:schemeClr val="bg2">
                    <a:lumMod val="50000"/>
                  </a:schemeClr>
                </a:solidFill>
              </a:rPr>
            </a:br>
            <a:r>
              <a:rPr dirty="0">
                <a:solidFill>
                  <a:schemeClr val="bg2">
                    <a:lumMod val="50000"/>
                  </a:schemeClr>
                </a:solidFill>
              </a:rPr>
              <a:t>4 </a:t>
            </a:r>
            <a:r>
              <a:rPr dirty="0" err="1">
                <a:solidFill>
                  <a:schemeClr val="bg2">
                    <a:lumMod val="50000"/>
                  </a:schemeClr>
                </a:solidFill>
              </a:rPr>
              <a:t>декабря</a:t>
            </a:r>
            <a:r>
              <a:rPr dirty="0">
                <a:solidFill>
                  <a:schemeClr val="bg2">
                    <a:lumMod val="50000"/>
                  </a:schemeClr>
                </a:solidFill>
              </a:rPr>
              <a:t> 2008 </a:t>
            </a:r>
            <a:r>
              <a:rPr dirty="0" err="1">
                <a:solidFill>
                  <a:schemeClr val="bg2">
                    <a:lumMod val="50000"/>
                  </a:schemeClr>
                </a:solidFill>
              </a:rPr>
              <a:t>г</a:t>
            </a:r>
            <a:r>
              <a:rPr dirty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81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0430" y="6590278"/>
            <a:ext cx="5794370" cy="26621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" y="6563904"/>
            <a:ext cx="6502400" cy="27149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EF6500-9F61-9D49-AB84-604E01ADC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004799" cy="9753600"/>
          </a:xfrm>
          <a:prstGeom prst="rect">
            <a:avLst/>
          </a:prstGeom>
        </p:spPr>
      </p:pic>
      <p:pic>
        <p:nvPicPr>
          <p:cNvPr id="181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0430" y="6590278"/>
            <a:ext cx="5794370" cy="26621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" y="6563904"/>
            <a:ext cx="6502400" cy="271494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ЕСПЧ приходит к выводу, что безоговорочный и не делающий никаких различий характер полномочий властей по хранению отпечатков пальцев, образцов клеток и профилей ДНК лиц, подозреваемых, но не признанных виновными в совершении преступлений, представляет собой несоразмерное вмешательство государства в осуществление заявителями права на уважение их личной жизни и не может считаться необходимым в демократическом обществе.">
            <a:extLst>
              <a:ext uri="{FF2B5EF4-FFF2-40B4-BE49-F238E27FC236}">
                <a16:creationId xmlns:a16="http://schemas.microsoft.com/office/drawing/2014/main" id="{53DB3A86-EB26-CC46-9C3C-47AA4A124485}"/>
              </a:ext>
            </a:extLst>
          </p:cNvPr>
          <p:cNvSpPr txBox="1">
            <a:spLocks/>
          </p:cNvSpPr>
          <p:nvPr/>
        </p:nvSpPr>
        <p:spPr>
          <a:xfrm>
            <a:off x="-2" y="790414"/>
            <a:ext cx="13004800" cy="5290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marR="0" indent="0" algn="ctr" defTabSz="457200" rtl="0" latinLnBrk="0">
              <a:lnSpc>
                <a:spcPts val="47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33" b="1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9144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3716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8288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2860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7432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004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6576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148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chemeClr val="lt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ЕСПЧ приходит к выводу, что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безоговорочныи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̆ и не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делающии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̆ никаких различий характер полномочий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властеи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̆ по хранению отпечатков пальцев, образцов клеток и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профилеи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̆ ДНК лиц, подозреваемых, но не признанных виновными в совершении преступлений, представляет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собои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̆ несоразмерное вмешательство государства в осуществление заявителями права на уважение их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</a:rPr>
              <a:t>личнои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̆ жизни и не может считаться необходимым в демократическом обществе.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81275025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63D210-C9B7-3A41-B24A-47CDFABDF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004799" cy="9753600"/>
          </a:xfrm>
          <a:prstGeom prst="rect">
            <a:avLst/>
          </a:prstGeom>
        </p:spPr>
      </p:pic>
      <p:sp>
        <p:nvSpPr>
          <p:cNvPr id="184" name="Незначительное вмешательство"/>
          <p:cNvSpPr txBox="1">
            <a:spLocks noGrp="1"/>
          </p:cNvSpPr>
          <p:nvPr>
            <p:ph type="title"/>
          </p:nvPr>
        </p:nvSpPr>
        <p:spPr>
          <a:xfrm>
            <a:off x="0" y="1004047"/>
            <a:ext cx="13004800" cy="1828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>
            <a:lvl1pPr>
              <a:defRPr sz="3100" b="1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r>
              <a:rPr lang="ru-RU" sz="3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Международные стандарты</a:t>
            </a:r>
            <a:br>
              <a:rPr lang="ru-RU" sz="3600" dirty="0"/>
            </a:br>
            <a:br>
              <a:rPr lang="ru-RU" dirty="0"/>
            </a:br>
            <a:endParaRPr dirty="0"/>
          </a:p>
        </p:txBody>
      </p:sp>
      <p:sp>
        <p:nvSpPr>
          <p:cNvPr id="185" name="хранение отпечатков пальцев и образцов ДНК не является вмешательством государства в осуществление права человека на уважение личной жизни"/>
          <p:cNvSpPr txBox="1">
            <a:spLocks noGrp="1"/>
          </p:cNvSpPr>
          <p:nvPr>
            <p:ph type="body" idx="1"/>
          </p:nvPr>
        </p:nvSpPr>
        <p:spPr>
          <a:xfrm>
            <a:off x="0" y="3836894"/>
            <a:ext cx="13004800" cy="39982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2900" b="1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</a:rPr>
              <a:t>Согласно Резолюции Совета Безопасности ООН представлено требование для государств–членов ООН по внедрению систем сбора биометрических данных в соответствии со своим внутренним законодательством и нормами международного права прав человека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FF5877-AF71-6949-A6E6-650044294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004799" cy="9753600"/>
          </a:xfrm>
          <a:prstGeom prst="rect">
            <a:avLst/>
          </a:prstGeom>
        </p:spPr>
      </p:pic>
      <p:sp>
        <p:nvSpPr>
          <p:cNvPr id="199" name="Критерии вмешательства государства в осуществление прав заявителей, соразмерно преследуемой цели"/>
          <p:cNvSpPr txBox="1">
            <a:spLocks noGrp="1"/>
          </p:cNvSpPr>
          <p:nvPr>
            <p:ph type="title"/>
          </p:nvPr>
        </p:nvSpPr>
        <p:spPr>
          <a:xfrm>
            <a:off x="-1" y="0"/>
            <a:ext cx="8516470" cy="9753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3300" b="1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"/>
                <a:cs typeface="Arial" panose="020B0604020202020204" pitchFamily="34" charset="0"/>
                <a:sym typeface="Times"/>
              </a:rPr>
              <a:t>Защита прав субъектов генетической информации: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"/>
                <a:cs typeface="Arial" panose="020B0604020202020204" pitchFamily="34" charset="0"/>
                <a:sym typeface="Times"/>
              </a:rPr>
            </a:b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"/>
                <a:cs typeface="Arial" panose="020B0604020202020204" pitchFamily="34" charset="0"/>
                <a:sym typeface="Times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"/>
                <a:cs typeface="Arial" panose="020B0604020202020204" pitchFamily="34" charset="0"/>
                <a:sym typeface="Times"/>
              </a:rPr>
              <a:t>Право на безопасное использование и защиту генетической информации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"/>
                <a:cs typeface="Arial" panose="020B0604020202020204" pitchFamily="34" charset="0"/>
                <a:sym typeface="Times"/>
              </a:rPr>
            </a:b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"/>
                <a:cs typeface="Arial" panose="020B0604020202020204" pitchFamily="34" charset="0"/>
                <a:sym typeface="Times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"/>
                <a:cs typeface="Arial" panose="020B0604020202020204" pitchFamily="34" charset="0"/>
                <a:sym typeface="Times"/>
              </a:rPr>
              <a:t>Защита персональных данных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"/>
                <a:cs typeface="Arial" panose="020B0604020202020204" pitchFamily="34" charset="0"/>
                <a:sym typeface="Times"/>
              </a:rPr>
            </a:b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"/>
                <a:cs typeface="Arial" panose="020B0604020202020204" pitchFamily="34" charset="0"/>
                <a:sym typeface="Times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"/>
                <a:cs typeface="Arial" panose="020B0604020202020204" pitchFamily="34" charset="0"/>
                <a:sym typeface="Times"/>
              </a:rPr>
              <a:t>Запрет дискриминации на основе генетической информации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"/>
                <a:cs typeface="Arial" panose="020B0604020202020204" pitchFamily="34" charset="0"/>
                <a:sym typeface="Times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"/>
                <a:cs typeface="Arial" panose="020B0604020202020204" pitchFamily="34" charset="0"/>
                <a:sym typeface="Times"/>
              </a:rPr>
              <a:t>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"/>
                <a:cs typeface="Arial" panose="020B0604020202020204" pitchFamily="34" charset="0"/>
                <a:sym typeface="Times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"/>
                <a:cs typeface="Arial" panose="020B0604020202020204" pitchFamily="34" charset="0"/>
                <a:sym typeface="Times"/>
              </a:rPr>
              <a:t>Этические аспекты использования генома 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"/>
                <a:cs typeface="Arial" panose="020B0604020202020204" pitchFamily="34" charset="0"/>
                <a:sym typeface="Times"/>
              </a:rPr>
            </a:br>
            <a:br>
              <a:rPr lang="ru-RU" dirty="0">
                <a:latin typeface="Arial" panose="020B0604020202020204" pitchFamily="34" charset="0"/>
                <a:ea typeface="Times"/>
                <a:cs typeface="Arial" panose="020B0604020202020204" pitchFamily="34" charset="0"/>
                <a:sym typeface="Times"/>
              </a:rPr>
            </a:br>
            <a:br>
              <a:rPr lang="ru-RU" dirty="0">
                <a:latin typeface="Arial" panose="020B0604020202020204" pitchFamily="34" charset="0"/>
                <a:ea typeface="Times"/>
                <a:cs typeface="Arial" panose="020B0604020202020204" pitchFamily="34" charset="0"/>
                <a:sym typeface="Times"/>
              </a:rPr>
            </a:br>
            <a:endParaRPr dirty="0">
              <a:latin typeface="Arial" panose="020B0604020202020204" pitchFamily="34" charset="0"/>
              <a:ea typeface="Times"/>
              <a:cs typeface="Arial" panose="020B0604020202020204" pitchFamily="34" charset="0"/>
              <a:sym typeface="Times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426</Words>
  <Application>Microsoft Macintosh PowerPoint</Application>
  <PresentationFormat>Произвольный</PresentationFormat>
  <Paragraphs>48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Helvetica</vt:lpstr>
      <vt:lpstr>Helvetica Light</vt:lpstr>
      <vt:lpstr>Helvetica Neue</vt:lpstr>
      <vt:lpstr>Hoefler Text</vt:lpstr>
      <vt:lpstr>Palatino</vt:lpstr>
      <vt:lpstr>Times</vt:lpstr>
      <vt:lpstr>Gradient</vt:lpstr>
      <vt:lpstr>"Биометрическая идентификация личности: вопросы правового регулирования, риски, связанные с приватностью и защитой персональных данных".  </vt:lpstr>
      <vt:lpstr>Цель хранения и сбора образцов ДНК  и отпечатков пальцев</vt:lpstr>
      <vt:lpstr>Кто должен сдавать отпечатки в обязательном порядке?</vt:lpstr>
      <vt:lpstr>Презентация PowerPoint</vt:lpstr>
      <vt:lpstr>Обзор зарубежной практики по сбору биометрических технологий и систем их использования </vt:lpstr>
      <vt:lpstr>Презентация PowerPoint</vt:lpstr>
      <vt:lpstr>Презентация PowerPoint</vt:lpstr>
      <vt:lpstr>  Международные стандарты  </vt:lpstr>
      <vt:lpstr>Защита прав субъектов генетической информации:  Право на безопасное использование и защиту генетической информации  Защита персональных данных  Запрет дискриминации на основе генетической информации   Этические аспекты использования генома     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«Создание национальной системы биометрической базы данных: гражданские инициативы и вопросы правового регулирования»</dc:title>
  <cp:lastModifiedBy>Мухамеджанова Дана Утегеновна</cp:lastModifiedBy>
  <cp:revision>29</cp:revision>
  <dcterms:modified xsi:type="dcterms:W3CDTF">2021-02-22T12:21:19Z</dcterms:modified>
</cp:coreProperties>
</file>